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4"/>
    <p:sldMasterId id="2147483714" r:id="rId5"/>
    <p:sldMasterId id="2147483726" r:id="rId6"/>
  </p:sldMasterIdLst>
  <p:sldIdLst>
    <p:sldId id="256" r:id="rId7"/>
    <p:sldId id="442" r:id="rId8"/>
    <p:sldId id="469" r:id="rId9"/>
    <p:sldId id="470" r:id="rId10"/>
    <p:sldId id="476" r:id="rId11"/>
    <p:sldId id="472" r:id="rId12"/>
    <p:sldId id="473" r:id="rId13"/>
    <p:sldId id="474" r:id="rId14"/>
    <p:sldId id="475" r:id="rId15"/>
    <p:sldId id="484" r:id="rId16"/>
    <p:sldId id="485" r:id="rId17"/>
    <p:sldId id="483" r:id="rId18"/>
    <p:sldId id="486" r:id="rId19"/>
    <p:sldId id="487" r:id="rId20"/>
    <p:sldId id="488" r:id="rId21"/>
    <p:sldId id="489" r:id="rId22"/>
    <p:sldId id="467" r:id="rId23"/>
    <p:sldId id="482" r:id="rId24"/>
    <p:sldId id="25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58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354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089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97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82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62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76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26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32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677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57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327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537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74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90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D41E-0331-CACE-CD36-675CF23CB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F0909-6F5C-4208-8CC5-4364EA9E5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E80CD-A8DD-75EF-371B-7324DB1BE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7DCD-6CB4-4BF8-B695-C073EFD93653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EAB69-7265-D55B-90E6-DC1A25514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59576-2640-BB2C-B2BF-D5F2F47A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4EA8-9D12-401F-94A0-CF7BC2FB7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35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04961-1782-3BB7-D0D6-C405A97C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5314A-03AC-9E53-E30E-B91908874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61661-4DD4-E29D-4BEF-F1D42CBE1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7DCD-6CB4-4BF8-B695-C073EFD93653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2AE26-BE5C-E3D0-CB7F-AB78531F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BCEFA-B8A6-CF8E-C7B2-D570AC86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4EA8-9D12-401F-94A0-CF7BC2FB7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928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F264-44E5-7417-C37B-633B87CC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C5A11-6FE7-15CC-8DB5-3264ED145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9E407-A98D-A029-90B1-68430AA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7DCD-6CB4-4BF8-B695-C073EFD93653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F10FD-E0B3-7964-2EDA-951F5DC2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59B16-7FB4-AF52-C309-1AA493679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4EA8-9D12-401F-94A0-CF7BC2FB7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286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0F0E-A72D-ABF7-19B7-4428759D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065EA-A94D-F230-7535-A56EFC341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965C5-D6D5-3BF2-B171-297054536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F1C42-494A-327B-C3A3-146DB7521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7DCD-6CB4-4BF8-B695-C073EFD93653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9E733-5C4E-7014-4B24-010902C07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735D8-1E12-7A54-E0A5-70C99D3AE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4EA8-9D12-401F-94A0-CF7BC2FB7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640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F61BB-58AF-7347-A9C1-70E361BB2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132B1-2EF4-2523-8618-0CCF81A4C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DED14-0CA6-B086-B60B-9AE1575CF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7DF94-416D-08E0-98BF-EF8310A49D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CB6F4-CC15-25CE-EDAF-08805701B2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6A85FF-2B00-B174-F93A-039E6FED7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7DCD-6CB4-4BF8-B695-C073EFD93653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FAA19-6C7B-DEEC-B70B-CDB1FB5C8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4541CE-939A-0743-9922-B770F89A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4EA8-9D12-401F-94A0-CF7BC2FB7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94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FCE3F-D247-96D6-6C36-A433C76B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A9DFB9-BD5D-787D-716B-75E6387F8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7DCD-6CB4-4BF8-B695-C073EFD93653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58AA1-46EC-1979-3811-AD8FAC248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13545-8C73-FF87-C2D7-FBE5CED38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4EA8-9D12-401F-94A0-CF7BC2FB7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87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5820EF-E889-55BA-D7F0-FC1ED7C7F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7DCD-6CB4-4BF8-B695-C073EFD93653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8628B-DD25-1BD5-E040-A4EFA7D7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DEBFE-4171-38D4-4FA6-D807068E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4EA8-9D12-401F-94A0-CF7BC2FB7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3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9227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57E3F-CF51-2DB4-BCCA-F9FCF6CB9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44E22-E92E-F20D-EEC4-BE0EA762A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AF66F-5B8F-10EC-3430-51178AAB3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6BABB-54E7-9442-562E-2EDC01E6D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7DCD-6CB4-4BF8-B695-C073EFD93653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5B443-0390-C51E-685E-E6AE46D9F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854FE-7E77-DC28-8C76-DC5057FB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4EA8-9D12-401F-94A0-CF7BC2FB7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436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D9E0D-C376-7E74-9B04-35E375DCF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65E853-1604-21F4-FCF5-BE1E0EE3C3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AF063-6690-BFA7-B434-CDBDCBC26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D6E70C-F70C-96FB-20AB-B670BE52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7DCD-6CB4-4BF8-B695-C073EFD93653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B8114-22DA-5AF3-6658-396374FB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08DD0-8291-EB7E-F9D2-C1080BE7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4EA8-9D12-401F-94A0-CF7BC2FB7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594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518E-D139-1B5A-030B-42F5E387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727F1-318D-E44F-B68E-1FDE7FD2A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6406B-4632-6D19-6AE7-6630241AF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7DCD-6CB4-4BF8-B695-C073EFD93653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7AFAC-684A-7DE7-FE8D-B6D4A0463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0DA9-D20C-EF8F-3F35-3B06D514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4EA8-9D12-401F-94A0-CF7BC2FB7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543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4184EE-B354-DE08-041D-B0BCA9485C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62B47B-42ED-6AF8-5BC2-570343FA3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5016C-EF2D-D52B-BFA6-F63C21C48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7DCD-6CB4-4BF8-B695-C073EFD93653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CDE30-7496-BA40-3933-60E28FBAF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0C7E2-80B1-4EA6-A69F-B7BFF9B9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4EA8-9D12-401F-94A0-CF7BC2FB7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89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26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720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443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70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72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407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688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9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B41B7-AED9-FD5B-12CB-44C7F686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14DB3-B3E5-3354-AE9A-C8FA89899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AFDF3-7488-D72B-8C8D-7D6BD004F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27DCD-6CB4-4BF8-B695-C073EFD93653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59221-8B14-09B9-825C-E56F552F7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2FC59-4EFD-961D-1998-765A35A2B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D4EA8-9D12-401F-94A0-CF7BC2FB7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67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ict.az/uploads/konfrans/soft_eng/54.pdf" TargetMode="External"/><Relationship Id="rId5" Type="http://schemas.openxmlformats.org/officeDocument/2006/relationships/image" Target="../media/image26.jpe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70586" y="2985109"/>
            <a:ext cx="5747837" cy="2886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152408" defTabSz="609630">
              <a:lnSpc>
                <a:spcPct val="120000"/>
              </a:lnSpc>
              <a:spcAft>
                <a:spcPts val="400"/>
              </a:spcAft>
              <a:buClr>
                <a:srgbClr val="5FA53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az-Latn-AZ" sz="2400" dirty="0">
                <a:solidFill>
                  <a:prstClr val="black"/>
                </a:solidFill>
                <a:latin typeface="Palatino Linotype" panose="02040502050505030304"/>
              </a:rPr>
              <a:t>Fakültə: İTİF</a:t>
            </a:r>
          </a:p>
          <a:p>
            <a:pPr indent="-152408" defTabSz="609630">
              <a:lnSpc>
                <a:spcPct val="120000"/>
              </a:lnSpc>
              <a:spcAft>
                <a:spcPts val="400"/>
              </a:spcAft>
              <a:buClr>
                <a:srgbClr val="5FA53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az-Latn-AZ" sz="2400" dirty="0">
                <a:solidFill>
                  <a:prstClr val="black"/>
                </a:solidFill>
                <a:latin typeface="Palatino Linotype" panose="02040502050505030304"/>
              </a:rPr>
              <a:t>İxtisas: Kompüter mühəndisliyi</a:t>
            </a:r>
          </a:p>
          <a:p>
            <a:pPr indent="-152408" defTabSz="609630">
              <a:lnSpc>
                <a:spcPct val="120000"/>
              </a:lnSpc>
              <a:spcAft>
                <a:spcPts val="400"/>
              </a:spcAft>
              <a:buClr>
                <a:srgbClr val="5FA53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az-Latn-AZ" sz="2400" dirty="0">
                <a:solidFill>
                  <a:prstClr val="black"/>
                </a:solidFill>
                <a:latin typeface="Palatino Linotype" panose="02040502050505030304"/>
              </a:rPr>
              <a:t>Fənn: </a:t>
            </a:r>
            <a:r>
              <a:rPr lang="en-US" sz="2400" dirty="0" err="1">
                <a:solidFill>
                  <a:prstClr val="black"/>
                </a:solidFill>
                <a:latin typeface="Palatino Linotype" panose="02040502050505030304"/>
              </a:rPr>
              <a:t>Bulud</a:t>
            </a:r>
            <a:r>
              <a:rPr lang="en-US" sz="2400" dirty="0">
                <a:solidFill>
                  <a:prstClr val="black"/>
                </a:solidFill>
                <a:latin typeface="Palatino Linotype" panose="02040502050505030304"/>
              </a:rPr>
              <a:t> Texnologiyarlar</a:t>
            </a:r>
            <a:r>
              <a:rPr lang="az-Latn-AZ" sz="2400" dirty="0">
                <a:solidFill>
                  <a:prstClr val="black"/>
                </a:solidFill>
                <a:latin typeface="Palatino Linotype" panose="02040502050505030304"/>
              </a:rPr>
              <a:t>ı</a:t>
            </a:r>
          </a:p>
          <a:p>
            <a:pPr indent="-152408" defTabSz="609630">
              <a:lnSpc>
                <a:spcPct val="120000"/>
              </a:lnSpc>
              <a:spcAft>
                <a:spcPts val="400"/>
              </a:spcAft>
              <a:buClr>
                <a:srgbClr val="5FA53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az-Latn-AZ" sz="2400" dirty="0">
                <a:solidFill>
                  <a:prstClr val="black"/>
                </a:solidFill>
                <a:latin typeface="Palatino Linotype" panose="02040502050505030304"/>
              </a:rPr>
              <a:t>Qrup: 651.22</a:t>
            </a:r>
          </a:p>
          <a:p>
            <a:pPr indent="-152408" defTabSz="609630">
              <a:lnSpc>
                <a:spcPct val="120000"/>
              </a:lnSpc>
              <a:spcAft>
                <a:spcPts val="400"/>
              </a:spcAft>
              <a:buClr>
                <a:srgbClr val="5FA53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az-Latn-AZ" sz="2400" dirty="0">
                <a:solidFill>
                  <a:prstClr val="black"/>
                </a:solidFill>
                <a:latin typeface="Palatino Linotype" panose="02040502050505030304"/>
              </a:rPr>
              <a:t>Tələbə: Nəcəfov Təbriz</a:t>
            </a:r>
            <a:endParaRPr lang="en-US" sz="2400" dirty="0">
              <a:solidFill>
                <a:prstClr val="black"/>
              </a:solidFill>
              <a:latin typeface="Palatino Linotype" panose="02040502050505030304"/>
            </a:endParaRPr>
          </a:p>
          <a:p>
            <a:pPr indent="-152408" defTabSz="609630">
              <a:lnSpc>
                <a:spcPct val="120000"/>
              </a:lnSpc>
              <a:spcAft>
                <a:spcPts val="400"/>
              </a:spcAft>
              <a:buClr>
                <a:srgbClr val="5FA53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az-Latn-AZ" sz="2400" dirty="0">
                <a:solidFill>
                  <a:prstClr val="black"/>
                </a:solidFill>
                <a:latin typeface="Palatino Linotype" panose="02040502050505030304"/>
              </a:rPr>
              <a:t>Müəllim: Məhərrəmov Zakir</a:t>
            </a:r>
            <a:endParaRPr lang="en-US" sz="2400" dirty="0">
              <a:solidFill>
                <a:prstClr val="black"/>
              </a:solidFill>
              <a:latin typeface="Palatino Linotype" panose="02040502050505030304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7885436" y="894991"/>
            <a:ext cx="4572000" cy="422669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096000" y="3849660"/>
            <a:ext cx="3313436" cy="2869451"/>
            <a:chOff x="0" y="0"/>
            <a:chExt cx="3619627" cy="3134614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70278" y="215150"/>
            <a:ext cx="2588319" cy="2193659"/>
            <a:chOff x="0" y="0"/>
            <a:chExt cx="3619627" cy="3134614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pPr defTabSz="609630"/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Hexagon 15">
            <a:extLst>
              <a:ext uri="{FF2B5EF4-FFF2-40B4-BE49-F238E27FC236}">
                <a16:creationId xmlns:a16="http://schemas.microsoft.com/office/drawing/2014/main" id="{F0EA4520-44C2-D2D1-FECC-FB049E549214}"/>
              </a:ext>
            </a:extLst>
          </p:cNvPr>
          <p:cNvSpPr/>
          <p:nvPr/>
        </p:nvSpPr>
        <p:spPr>
          <a:xfrm>
            <a:off x="10715874" y="177800"/>
            <a:ext cx="1718245" cy="1574800"/>
          </a:xfrm>
          <a:prstGeom prst="hexago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/>
            <a:endParaRPr lang="en-US" sz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3FEAD545-146D-C5AE-03C5-B5DA452AC13D}"/>
              </a:ext>
            </a:extLst>
          </p:cNvPr>
          <p:cNvSpPr/>
          <p:nvPr/>
        </p:nvSpPr>
        <p:spPr>
          <a:xfrm>
            <a:off x="10558995" y="4546600"/>
            <a:ext cx="2032000" cy="1727200"/>
          </a:xfrm>
          <a:prstGeom prst="hexag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/>
            <a:endParaRPr lang="en-US" sz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45E4A-BCFC-640D-9C4A-7449C9A349DE}"/>
              </a:ext>
            </a:extLst>
          </p:cNvPr>
          <p:cNvSpPr txBox="1"/>
          <p:nvPr/>
        </p:nvSpPr>
        <p:spPr>
          <a:xfrm>
            <a:off x="270586" y="1152435"/>
            <a:ext cx="58254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3600" b="1" dirty="0"/>
              <a:t>Təhsil və tibdə bulud texnologiyası </a:t>
            </a:r>
            <a:endParaRPr lang="en-US" sz="177700" b="1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04F9E-A7E9-F4C6-858E-AF15A07E6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B10B3CD-36B2-11E4-D23B-B8D36EF02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AF9BC-E1AA-8667-4D7C-F54438C414AE}"/>
              </a:ext>
            </a:extLst>
          </p:cNvPr>
          <p:cNvSpPr txBox="1"/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3F8FF0-1341-503A-84B6-375CFFC4F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D09412-8744-455F-6C7F-852F581D3B7D}"/>
              </a:ext>
            </a:extLst>
          </p:cNvPr>
          <p:cNvSpPr txBox="1"/>
          <p:nvPr/>
        </p:nvSpPr>
        <p:spPr>
          <a:xfrm>
            <a:off x="434266" y="2107617"/>
            <a:ext cx="5049813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89A71F-23E0-F5D9-51A0-163CAE515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CB8990-8EE5-3159-9C69-963395620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E3FB5E8-490F-FF70-CA06-0BE5F2A8C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52E34E-9DCA-B5E8-39EE-B4047C4C11FA}"/>
              </a:ext>
            </a:extLst>
          </p:cNvPr>
          <p:cNvSpPr txBox="1"/>
          <p:nvPr/>
        </p:nvSpPr>
        <p:spPr>
          <a:xfrm>
            <a:off x="543418" y="2111008"/>
            <a:ext cx="5147988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EAFD8-CADB-0B44-CF40-29A5A1AD7AE1}"/>
              </a:ext>
            </a:extLst>
          </p:cNvPr>
          <p:cNvSpPr txBox="1"/>
          <p:nvPr/>
        </p:nvSpPr>
        <p:spPr>
          <a:xfrm>
            <a:off x="581000" y="1141348"/>
            <a:ext cx="48431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 err="1"/>
              <a:t>Tibb</a:t>
            </a:r>
            <a:r>
              <a:rPr lang="en-US" sz="2400" b="1" dirty="0"/>
              <a:t> </a:t>
            </a:r>
            <a:r>
              <a:rPr lang="en-US" sz="2400" b="1" dirty="0" err="1"/>
              <a:t>sahəsində</a:t>
            </a:r>
            <a:r>
              <a:rPr lang="en-US" sz="2400" b="1" dirty="0"/>
              <a:t> </a:t>
            </a:r>
            <a:r>
              <a:rPr lang="en-US" sz="2400" b="1" dirty="0" err="1"/>
              <a:t>bulud</a:t>
            </a:r>
            <a:r>
              <a:rPr lang="en-US" sz="2400" b="1" dirty="0"/>
              <a:t> </a:t>
            </a:r>
            <a:r>
              <a:rPr lang="en-US" sz="2400" b="1" dirty="0" err="1"/>
              <a:t>texnologiyasının</a:t>
            </a:r>
            <a:r>
              <a:rPr lang="en-US" sz="2400" b="1" dirty="0"/>
              <a:t> </a:t>
            </a:r>
            <a:r>
              <a:rPr lang="en-US" sz="2400" b="1" dirty="0" err="1"/>
              <a:t>rolu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1739B-D9D4-79A2-F89F-46FFB933B6D2}"/>
              </a:ext>
            </a:extLst>
          </p:cNvPr>
          <p:cNvSpPr txBox="1"/>
          <p:nvPr/>
        </p:nvSpPr>
        <p:spPr>
          <a:xfrm>
            <a:off x="536911" y="2465791"/>
            <a:ext cx="44992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Tibb</a:t>
            </a:r>
            <a:r>
              <a:rPr lang="en-US" dirty="0"/>
              <a:t> </a:t>
            </a:r>
            <a:r>
              <a:rPr lang="en-US" dirty="0" err="1"/>
              <a:t>sahəsində</a:t>
            </a:r>
            <a:r>
              <a:rPr lang="en-US" dirty="0"/>
              <a:t> </a:t>
            </a:r>
            <a:r>
              <a:rPr lang="en-US" dirty="0" err="1"/>
              <a:t>bulud</a:t>
            </a:r>
            <a:r>
              <a:rPr lang="en-US" dirty="0"/>
              <a:t> </a:t>
            </a:r>
            <a:r>
              <a:rPr lang="en-US" dirty="0" err="1"/>
              <a:t>texnologiyası</a:t>
            </a:r>
            <a:r>
              <a:rPr lang="en-US" dirty="0"/>
              <a:t> </a:t>
            </a:r>
            <a:r>
              <a:rPr lang="en-US" dirty="0" err="1"/>
              <a:t>xəstə</a:t>
            </a:r>
            <a:r>
              <a:rPr lang="en-US" dirty="0"/>
              <a:t> </a:t>
            </a:r>
            <a:r>
              <a:rPr lang="en-US" dirty="0" err="1"/>
              <a:t>məlumatlarının</a:t>
            </a:r>
            <a:r>
              <a:rPr lang="en-US" dirty="0"/>
              <a:t> </a:t>
            </a:r>
            <a:r>
              <a:rPr lang="en-US" dirty="0" err="1"/>
              <a:t>təhlükəsiz</a:t>
            </a:r>
            <a:r>
              <a:rPr lang="en-US" dirty="0"/>
              <a:t> </a:t>
            </a:r>
            <a:r>
              <a:rPr lang="en-US" dirty="0" err="1"/>
              <a:t>saxlanması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paylaşılması</a:t>
            </a:r>
            <a:r>
              <a:rPr lang="en-US" dirty="0"/>
              <a:t> </a:t>
            </a:r>
            <a:r>
              <a:rPr lang="en-US" dirty="0" err="1"/>
              <a:t>üçün</a:t>
            </a:r>
            <a:r>
              <a:rPr lang="en-US" dirty="0"/>
              <a:t> </a:t>
            </a:r>
            <a:r>
              <a:rPr lang="en-US" dirty="0" err="1"/>
              <a:t>geniş</a:t>
            </a:r>
            <a:r>
              <a:rPr lang="en-US" dirty="0"/>
              <a:t> </a:t>
            </a:r>
            <a:r>
              <a:rPr lang="en-US" dirty="0" err="1"/>
              <a:t>imkanlar</a:t>
            </a:r>
            <a:r>
              <a:rPr lang="en-US" dirty="0"/>
              <a:t> </a:t>
            </a:r>
            <a:r>
              <a:rPr lang="en-US" dirty="0" err="1"/>
              <a:t>yaradır</a:t>
            </a:r>
            <a:r>
              <a:rPr lang="en-US" dirty="0"/>
              <a:t>. Bu </a:t>
            </a:r>
            <a:r>
              <a:rPr lang="en-US" dirty="0" err="1"/>
              <a:t>sistemlər</a:t>
            </a:r>
            <a:r>
              <a:rPr lang="en-US" dirty="0"/>
              <a:t> </a:t>
            </a:r>
            <a:r>
              <a:rPr lang="en-US" dirty="0" err="1"/>
              <a:t>həkimlərin</a:t>
            </a:r>
            <a:r>
              <a:rPr lang="en-US" dirty="0"/>
              <a:t> </a:t>
            </a:r>
            <a:r>
              <a:rPr lang="en-US" dirty="0" err="1"/>
              <a:t>pasiyent</a:t>
            </a:r>
            <a:r>
              <a:rPr lang="en-US" dirty="0"/>
              <a:t> </a:t>
            </a:r>
            <a:r>
              <a:rPr lang="en-US" dirty="0" err="1"/>
              <a:t>məlumatlarına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operativ</a:t>
            </a:r>
            <a:r>
              <a:rPr lang="en-US" dirty="0"/>
              <a:t> </a:t>
            </a:r>
            <a:r>
              <a:rPr lang="en-US" dirty="0" err="1"/>
              <a:t>şəkildə</a:t>
            </a:r>
            <a:r>
              <a:rPr lang="en-US" dirty="0"/>
              <a:t> </a:t>
            </a:r>
            <a:r>
              <a:rPr lang="en-US" dirty="0" err="1"/>
              <a:t>çıxmasına</a:t>
            </a:r>
            <a:r>
              <a:rPr lang="en-US" dirty="0"/>
              <a:t> </a:t>
            </a:r>
            <a:r>
              <a:rPr lang="en-US" dirty="0" err="1"/>
              <a:t>şərait</a:t>
            </a:r>
            <a:r>
              <a:rPr lang="en-US" dirty="0"/>
              <a:t> </a:t>
            </a:r>
            <a:r>
              <a:rPr lang="en-US" dirty="0" err="1"/>
              <a:t>yaradır</a:t>
            </a:r>
            <a:r>
              <a:rPr lang="en-US" dirty="0"/>
              <a:t>. </a:t>
            </a:r>
            <a:r>
              <a:rPr lang="en-US" dirty="0" err="1"/>
              <a:t>Eyni</a:t>
            </a:r>
            <a:r>
              <a:rPr lang="en-US" dirty="0"/>
              <a:t> </a:t>
            </a:r>
            <a:r>
              <a:rPr lang="en-US" dirty="0" err="1"/>
              <a:t>zamanda</a:t>
            </a:r>
            <a:r>
              <a:rPr lang="en-US" dirty="0"/>
              <a:t> </a:t>
            </a:r>
            <a:r>
              <a:rPr lang="en-US" dirty="0" err="1"/>
              <a:t>tibbi</a:t>
            </a:r>
            <a:r>
              <a:rPr lang="en-US" dirty="0"/>
              <a:t> </a:t>
            </a:r>
            <a:r>
              <a:rPr lang="en-US" dirty="0" err="1"/>
              <a:t>xidmətlərin</a:t>
            </a:r>
            <a:r>
              <a:rPr lang="en-US" dirty="0"/>
              <a:t> </a:t>
            </a:r>
            <a:r>
              <a:rPr lang="en-US" dirty="0" err="1"/>
              <a:t>keyfiyyətini</a:t>
            </a:r>
            <a:r>
              <a:rPr lang="en-US" dirty="0"/>
              <a:t> </a:t>
            </a:r>
            <a:r>
              <a:rPr lang="en-US" dirty="0" err="1"/>
              <a:t>artırır</a:t>
            </a:r>
            <a:r>
              <a:rPr lang="en-US" dirty="0"/>
              <a:t>. </a:t>
            </a:r>
            <a:r>
              <a:rPr lang="en-US" dirty="0" err="1"/>
              <a:t>Klinikalarda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xəstəxanalarda</a:t>
            </a:r>
            <a:r>
              <a:rPr lang="en-US" dirty="0"/>
              <a:t> </a:t>
            </a:r>
            <a:r>
              <a:rPr lang="en-US" dirty="0" err="1"/>
              <a:t>idarəetməni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səmərəli</a:t>
            </a:r>
            <a:r>
              <a:rPr lang="en-US" dirty="0"/>
              <a:t> </a:t>
            </a:r>
            <a:r>
              <a:rPr lang="en-US" dirty="0" err="1"/>
              <a:t>edir</a:t>
            </a:r>
            <a:r>
              <a:rPr lang="en-US" dirty="0"/>
              <a:t>.</a:t>
            </a:r>
          </a:p>
        </p:txBody>
      </p:sp>
      <p:pic>
        <p:nvPicPr>
          <p:cNvPr id="5" name="Picture 4" descr="A cloud computing icons&#10;&#10;AI-generated content may be incorrect.">
            <a:extLst>
              <a:ext uri="{FF2B5EF4-FFF2-40B4-BE49-F238E27FC236}">
                <a16:creationId xmlns:a16="http://schemas.microsoft.com/office/drawing/2014/main" id="{E74CA9B6-0DA7-899E-55C3-6A9B78498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66" y="957202"/>
            <a:ext cx="5829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57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7F31A4-12BB-68B0-9809-E1D85B873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A6AD3C2-EF3E-7346-621E-5875FBFF1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19161-9513-C07A-C500-8940BCE31B51}"/>
              </a:ext>
            </a:extLst>
          </p:cNvPr>
          <p:cNvSpPr txBox="1"/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2E35A9-8E4F-5F26-9313-8885C3FA4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DFBE6-1089-DA95-C035-E95C91356AF4}"/>
              </a:ext>
            </a:extLst>
          </p:cNvPr>
          <p:cNvSpPr txBox="1"/>
          <p:nvPr/>
        </p:nvSpPr>
        <p:spPr>
          <a:xfrm>
            <a:off x="434266" y="2107617"/>
            <a:ext cx="5049813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Bulud</a:t>
            </a:r>
            <a:r>
              <a:rPr lang="en-US" dirty="0"/>
              <a:t> </a:t>
            </a:r>
            <a:r>
              <a:rPr lang="en-US" dirty="0" err="1"/>
              <a:t>əsaslı</a:t>
            </a:r>
            <a:r>
              <a:rPr lang="en-US" dirty="0"/>
              <a:t> </a:t>
            </a:r>
            <a:r>
              <a:rPr lang="en-US" dirty="0" err="1"/>
              <a:t>elektron</a:t>
            </a:r>
            <a:r>
              <a:rPr lang="en-US" dirty="0"/>
              <a:t> </a:t>
            </a:r>
            <a:r>
              <a:rPr lang="en-US" dirty="0" err="1"/>
              <a:t>sağlamlıq</a:t>
            </a:r>
            <a:r>
              <a:rPr lang="en-US" dirty="0"/>
              <a:t> </a:t>
            </a:r>
            <a:r>
              <a:rPr lang="en-US" dirty="0" err="1"/>
              <a:t>kartları</a:t>
            </a:r>
            <a:r>
              <a:rPr lang="en-US" dirty="0"/>
              <a:t> </a:t>
            </a:r>
            <a:r>
              <a:rPr lang="en-US" dirty="0" err="1"/>
              <a:t>xəstə</a:t>
            </a:r>
            <a:r>
              <a:rPr lang="en-US" dirty="0"/>
              <a:t> </a:t>
            </a:r>
            <a:r>
              <a:rPr lang="en-US" dirty="0" err="1"/>
              <a:t>məlumatlarının</a:t>
            </a:r>
            <a:r>
              <a:rPr lang="en-US" dirty="0"/>
              <a:t> </a:t>
            </a:r>
            <a:r>
              <a:rPr lang="en-US" dirty="0" err="1"/>
              <a:t>mərkəzləşdirilmiş</a:t>
            </a:r>
            <a:r>
              <a:rPr lang="en-US" dirty="0"/>
              <a:t> </a:t>
            </a:r>
            <a:r>
              <a:rPr lang="en-US" dirty="0" err="1"/>
              <a:t>şəkildə</a:t>
            </a:r>
            <a:r>
              <a:rPr lang="en-US" dirty="0"/>
              <a:t> </a:t>
            </a:r>
            <a:r>
              <a:rPr lang="en-US" dirty="0" err="1"/>
              <a:t>saxlanmasını</a:t>
            </a:r>
            <a:r>
              <a:rPr lang="en-US" dirty="0"/>
              <a:t> </a:t>
            </a:r>
            <a:r>
              <a:rPr lang="en-US" dirty="0" err="1"/>
              <a:t>təmin</a:t>
            </a:r>
            <a:r>
              <a:rPr lang="en-US" dirty="0"/>
              <a:t> </a:t>
            </a:r>
            <a:r>
              <a:rPr lang="en-US" dirty="0" err="1"/>
              <a:t>edir</a:t>
            </a:r>
            <a:r>
              <a:rPr lang="en-US" dirty="0"/>
              <a:t>. </a:t>
            </a:r>
            <a:r>
              <a:rPr lang="en-US" dirty="0" err="1"/>
              <a:t>Həkimlər</a:t>
            </a:r>
            <a:r>
              <a:rPr lang="en-US" dirty="0"/>
              <a:t> </a:t>
            </a:r>
            <a:r>
              <a:rPr lang="en-US" dirty="0" err="1"/>
              <a:t>pasiyentin</a:t>
            </a:r>
            <a:r>
              <a:rPr lang="en-US" dirty="0"/>
              <a:t> </a:t>
            </a:r>
            <a:r>
              <a:rPr lang="en-US" dirty="0" err="1"/>
              <a:t>tibbi</a:t>
            </a:r>
            <a:r>
              <a:rPr lang="en-US" dirty="0"/>
              <a:t> </a:t>
            </a:r>
            <a:r>
              <a:rPr lang="en-US" dirty="0" err="1"/>
              <a:t>tarixçəsini</a:t>
            </a:r>
            <a:r>
              <a:rPr lang="en-US" dirty="0"/>
              <a:t> </a:t>
            </a:r>
            <a:r>
              <a:rPr lang="en-US" dirty="0" err="1"/>
              <a:t>dərhal</a:t>
            </a:r>
            <a:r>
              <a:rPr lang="en-US" dirty="0"/>
              <a:t> </a:t>
            </a:r>
            <a:r>
              <a:rPr lang="en-US" dirty="0" err="1"/>
              <a:t>görə</a:t>
            </a:r>
            <a:r>
              <a:rPr lang="en-US" dirty="0"/>
              <a:t> </a:t>
            </a:r>
            <a:r>
              <a:rPr lang="en-US" dirty="0" err="1"/>
              <a:t>bilirlər</a:t>
            </a:r>
            <a:r>
              <a:rPr lang="en-US" dirty="0"/>
              <a:t>. Bu, </a:t>
            </a:r>
            <a:r>
              <a:rPr lang="en-US" dirty="0" err="1"/>
              <a:t>diaqnostika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müalicə</a:t>
            </a:r>
            <a:r>
              <a:rPr lang="en-US" dirty="0"/>
              <a:t> </a:t>
            </a:r>
            <a:r>
              <a:rPr lang="en-US" dirty="0" err="1"/>
              <a:t>prosesini</a:t>
            </a:r>
            <a:r>
              <a:rPr lang="en-US" dirty="0"/>
              <a:t> </a:t>
            </a:r>
            <a:r>
              <a:rPr lang="en-US" dirty="0" err="1"/>
              <a:t>sürətləndirir</a:t>
            </a:r>
            <a:r>
              <a:rPr lang="en-US" dirty="0"/>
              <a:t>. </a:t>
            </a:r>
            <a:r>
              <a:rPr lang="en-US" dirty="0" err="1"/>
              <a:t>Məlumatların</a:t>
            </a:r>
            <a:r>
              <a:rPr lang="en-US" dirty="0"/>
              <a:t> </a:t>
            </a:r>
            <a:r>
              <a:rPr lang="en-US" dirty="0" err="1"/>
              <a:t>yenilənməsi</a:t>
            </a:r>
            <a:r>
              <a:rPr lang="en-US" dirty="0"/>
              <a:t> real </a:t>
            </a:r>
            <a:r>
              <a:rPr lang="en-US" dirty="0" err="1"/>
              <a:t>vaxtda</a:t>
            </a:r>
            <a:r>
              <a:rPr lang="en-US" dirty="0"/>
              <a:t> </a:t>
            </a:r>
            <a:r>
              <a:rPr lang="en-US" dirty="0" err="1"/>
              <a:t>həyata</a:t>
            </a:r>
            <a:r>
              <a:rPr lang="en-US" dirty="0"/>
              <a:t> </a:t>
            </a:r>
            <a:r>
              <a:rPr lang="en-US" dirty="0" err="1"/>
              <a:t>keçirilir</a:t>
            </a:r>
            <a:r>
              <a:rPr lang="en-US" dirty="0"/>
              <a:t>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89F216-3F42-7FA3-9354-5406DD1A2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24AC44-C075-821D-746E-6A1F4E8F4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BC5687-1D06-A021-180E-FEC04CC49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C7C603-0557-FAF2-E32A-9529600F8716}"/>
              </a:ext>
            </a:extLst>
          </p:cNvPr>
          <p:cNvSpPr txBox="1"/>
          <p:nvPr/>
        </p:nvSpPr>
        <p:spPr>
          <a:xfrm>
            <a:off x="543418" y="2111008"/>
            <a:ext cx="5147988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579AF-A722-5B6D-C6E5-10E88E934197}"/>
              </a:ext>
            </a:extLst>
          </p:cNvPr>
          <p:cNvSpPr txBox="1"/>
          <p:nvPr/>
        </p:nvSpPr>
        <p:spPr>
          <a:xfrm>
            <a:off x="537601" y="1358994"/>
            <a:ext cx="4843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Elektron</a:t>
            </a:r>
            <a:r>
              <a:rPr lang="en-US" sz="2400" b="1" dirty="0"/>
              <a:t> </a:t>
            </a:r>
            <a:r>
              <a:rPr lang="en-US" sz="2400" b="1" dirty="0" err="1"/>
              <a:t>sağlamlıq</a:t>
            </a:r>
            <a:r>
              <a:rPr lang="en-US" sz="2400" b="1" dirty="0"/>
              <a:t> </a:t>
            </a:r>
            <a:r>
              <a:rPr lang="en-US" sz="2400" b="1" dirty="0" err="1"/>
              <a:t>kartları</a:t>
            </a:r>
            <a:r>
              <a:rPr lang="en-US" sz="2400" b="1" dirty="0"/>
              <a:t> (EHR)</a:t>
            </a:r>
          </a:p>
        </p:txBody>
      </p:sp>
      <p:pic>
        <p:nvPicPr>
          <p:cNvPr id="2050" name="Picture 2" descr="Bulud Texnologiyasının Növləri - BrendComp">
            <a:extLst>
              <a:ext uri="{FF2B5EF4-FFF2-40B4-BE49-F238E27FC236}">
                <a16:creationId xmlns:a16="http://schemas.microsoft.com/office/drawing/2014/main" id="{AD3479D4-183C-5C21-AD70-DB8A8153C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76" y="755356"/>
            <a:ext cx="5671347" cy="534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787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C6AE89-738D-DB0B-3303-62DC5C77A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32F3D0A-BD8D-2E0F-EB62-CF884207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F35E5-4621-635E-D896-AAA867C2466B}"/>
              </a:ext>
            </a:extLst>
          </p:cNvPr>
          <p:cNvSpPr txBox="1"/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6BD86B-BA13-92DF-590A-1495AECC2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8A2344-25C8-A4F2-2E40-D26CC34675B9}"/>
              </a:ext>
            </a:extLst>
          </p:cNvPr>
          <p:cNvSpPr txBox="1"/>
          <p:nvPr/>
        </p:nvSpPr>
        <p:spPr>
          <a:xfrm>
            <a:off x="434266" y="2107617"/>
            <a:ext cx="5049813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defRPr/>
            </a:pPr>
            <a:r>
              <a:rPr lang="en-US" dirty="0" err="1"/>
              <a:t>Bulud</a:t>
            </a:r>
            <a:r>
              <a:rPr lang="en-US" dirty="0"/>
              <a:t> </a:t>
            </a:r>
            <a:r>
              <a:rPr lang="en-US" dirty="0" err="1"/>
              <a:t>texnologiyası</a:t>
            </a:r>
            <a:r>
              <a:rPr lang="en-US" dirty="0"/>
              <a:t> </a:t>
            </a:r>
            <a:r>
              <a:rPr lang="en-US" dirty="0" err="1"/>
              <a:t>müxtəlif</a:t>
            </a:r>
            <a:r>
              <a:rPr lang="en-US" dirty="0"/>
              <a:t> </a:t>
            </a:r>
            <a:r>
              <a:rPr lang="en-US" dirty="0" err="1"/>
              <a:t>tibb</a:t>
            </a:r>
            <a:r>
              <a:rPr lang="en-US" dirty="0"/>
              <a:t> </a:t>
            </a:r>
            <a:r>
              <a:rPr lang="en-US" dirty="0" err="1"/>
              <a:t>müəssisələri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sürətli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təhlükəsiz</a:t>
            </a:r>
            <a:r>
              <a:rPr lang="en-US" dirty="0"/>
              <a:t> </a:t>
            </a:r>
            <a:r>
              <a:rPr lang="en-US" dirty="0" err="1"/>
              <a:t>məlumat</a:t>
            </a:r>
            <a:r>
              <a:rPr lang="en-US" dirty="0"/>
              <a:t> </a:t>
            </a:r>
            <a:r>
              <a:rPr lang="en-US" dirty="0" err="1"/>
              <a:t>paylaşımını</a:t>
            </a:r>
            <a:r>
              <a:rPr lang="en-US" dirty="0"/>
              <a:t> </a:t>
            </a:r>
            <a:r>
              <a:rPr lang="en-US" dirty="0" err="1"/>
              <a:t>mümkün</a:t>
            </a:r>
            <a:r>
              <a:rPr lang="en-US" dirty="0"/>
              <a:t> </a:t>
            </a:r>
            <a:r>
              <a:rPr lang="en-US" dirty="0" err="1"/>
              <a:t>edir</a:t>
            </a:r>
            <a:r>
              <a:rPr lang="en-US" dirty="0"/>
              <a:t>. </a:t>
            </a:r>
            <a:r>
              <a:rPr lang="en-US" dirty="0" err="1"/>
              <a:t>Xəstə</a:t>
            </a:r>
            <a:r>
              <a:rPr lang="en-US" dirty="0"/>
              <a:t> </a:t>
            </a:r>
            <a:r>
              <a:rPr lang="en-US" dirty="0" err="1"/>
              <a:t>digər</a:t>
            </a:r>
            <a:r>
              <a:rPr lang="en-US" dirty="0"/>
              <a:t> </a:t>
            </a:r>
            <a:r>
              <a:rPr lang="en-US" dirty="0" err="1"/>
              <a:t>xəstəxanaya</a:t>
            </a:r>
            <a:r>
              <a:rPr lang="en-US" dirty="0"/>
              <a:t> </a:t>
            </a:r>
            <a:r>
              <a:rPr lang="en-US" dirty="0" err="1"/>
              <a:t>keçdikdə</a:t>
            </a:r>
            <a:r>
              <a:rPr lang="en-US" dirty="0"/>
              <a:t> </a:t>
            </a:r>
            <a:r>
              <a:rPr lang="en-US" dirty="0" err="1"/>
              <a:t>onun</a:t>
            </a:r>
            <a:r>
              <a:rPr lang="en-US" dirty="0"/>
              <a:t> </a:t>
            </a:r>
            <a:r>
              <a:rPr lang="en-US" dirty="0" err="1"/>
              <a:t>məlumatları</a:t>
            </a:r>
            <a:r>
              <a:rPr lang="en-US" dirty="0"/>
              <a:t> </a:t>
            </a:r>
            <a:r>
              <a:rPr lang="en-US" dirty="0" err="1"/>
              <a:t>asanlıqla</a:t>
            </a:r>
            <a:r>
              <a:rPr lang="en-US" dirty="0"/>
              <a:t> </a:t>
            </a:r>
            <a:r>
              <a:rPr lang="en-US" dirty="0" err="1"/>
              <a:t>əldə</a:t>
            </a:r>
            <a:r>
              <a:rPr lang="en-US" dirty="0"/>
              <a:t> </a:t>
            </a:r>
            <a:r>
              <a:rPr lang="en-US" dirty="0" err="1"/>
              <a:t>oluna</a:t>
            </a:r>
            <a:r>
              <a:rPr lang="en-US" dirty="0"/>
              <a:t> </a:t>
            </a:r>
            <a:r>
              <a:rPr lang="en-US" dirty="0" err="1"/>
              <a:t>bilir</a:t>
            </a:r>
            <a:r>
              <a:rPr lang="en-US" dirty="0"/>
              <a:t>. Bu, </a:t>
            </a:r>
            <a:r>
              <a:rPr lang="en-US" dirty="0" err="1"/>
              <a:t>təkrarlanan</a:t>
            </a:r>
            <a:r>
              <a:rPr lang="en-US" dirty="0"/>
              <a:t> </a:t>
            </a:r>
            <a:r>
              <a:rPr lang="en-US" dirty="0" err="1"/>
              <a:t>müayinələrin</a:t>
            </a:r>
            <a:r>
              <a:rPr lang="en-US" dirty="0"/>
              <a:t> </a:t>
            </a:r>
            <a:r>
              <a:rPr lang="en-US" dirty="0" err="1"/>
              <a:t>qarşısını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. </a:t>
            </a:r>
            <a:r>
              <a:rPr lang="en-US" dirty="0" err="1"/>
              <a:t>Nəticədə</a:t>
            </a:r>
            <a:r>
              <a:rPr lang="en-US" dirty="0"/>
              <a:t> </a:t>
            </a:r>
            <a:r>
              <a:rPr lang="en-US" dirty="0" err="1"/>
              <a:t>vaxt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maliyyə</a:t>
            </a:r>
            <a:r>
              <a:rPr lang="en-US" dirty="0"/>
              <a:t> </a:t>
            </a:r>
            <a:r>
              <a:rPr lang="en-US" dirty="0" err="1"/>
              <a:t>xərclərinə</a:t>
            </a:r>
            <a:r>
              <a:rPr lang="en-US" dirty="0"/>
              <a:t> </a:t>
            </a:r>
            <a:r>
              <a:rPr lang="en-US" dirty="0" err="1"/>
              <a:t>qənaət</a:t>
            </a:r>
            <a:r>
              <a:rPr lang="en-US" dirty="0"/>
              <a:t> </a:t>
            </a:r>
            <a:r>
              <a:rPr lang="en-US" dirty="0" err="1"/>
              <a:t>olunur</a:t>
            </a:r>
            <a:r>
              <a:rPr lang="en-US" dirty="0"/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69443E-445D-F85C-43B3-1D056A0CD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2D9E7D-8768-7394-9FF3-C807D782A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7F55E4-6099-ECC5-F7DF-77D14FF85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EC12C-692F-D820-6DA7-D3EE591FE253}"/>
              </a:ext>
            </a:extLst>
          </p:cNvPr>
          <p:cNvSpPr txBox="1"/>
          <p:nvPr/>
        </p:nvSpPr>
        <p:spPr>
          <a:xfrm>
            <a:off x="543418" y="2111008"/>
            <a:ext cx="5147988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2E2EC-2F8B-F8D5-1EB1-44E59FCEB3E3}"/>
              </a:ext>
            </a:extLst>
          </p:cNvPr>
          <p:cNvSpPr txBox="1"/>
          <p:nvPr/>
        </p:nvSpPr>
        <p:spPr>
          <a:xfrm>
            <a:off x="606080" y="1141348"/>
            <a:ext cx="48431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 err="1"/>
              <a:t>Tibb</a:t>
            </a:r>
            <a:r>
              <a:rPr lang="en-US" sz="2400" b="1" dirty="0"/>
              <a:t> </a:t>
            </a:r>
            <a:r>
              <a:rPr lang="en-US" sz="2400" b="1" dirty="0" err="1"/>
              <a:t>müəssisələri</a:t>
            </a:r>
            <a:r>
              <a:rPr lang="en-US" sz="2400" b="1" dirty="0"/>
              <a:t> </a:t>
            </a:r>
            <a:r>
              <a:rPr lang="en-US" sz="2400" b="1" dirty="0" err="1"/>
              <a:t>arasında</a:t>
            </a:r>
            <a:r>
              <a:rPr lang="en-US" sz="2400" b="1" dirty="0"/>
              <a:t> </a:t>
            </a:r>
            <a:r>
              <a:rPr lang="en-US" sz="2400" b="1" dirty="0" err="1"/>
              <a:t>məlumat</a:t>
            </a:r>
            <a:r>
              <a:rPr lang="en-US" sz="2400" b="1" dirty="0"/>
              <a:t> </a:t>
            </a:r>
            <a:r>
              <a:rPr lang="en-US" sz="2400" b="1" dirty="0" err="1"/>
              <a:t>mübadiləsi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2E5EB-01D8-35B0-34A9-89A777B5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159" y="746703"/>
            <a:ext cx="5587642" cy="51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85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5B303-4C42-841F-5FE7-73A0CB863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891503E-A50A-7F2E-B441-E555F28A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40F50-5847-3010-5E9B-EB98571BC6E9}"/>
              </a:ext>
            </a:extLst>
          </p:cNvPr>
          <p:cNvSpPr txBox="1"/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FEA0B6-D5A2-F01E-4FEA-A9E083BCC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B8E43-3FB2-549F-5EE1-44A54C319EF3}"/>
              </a:ext>
            </a:extLst>
          </p:cNvPr>
          <p:cNvSpPr txBox="1"/>
          <p:nvPr/>
        </p:nvSpPr>
        <p:spPr>
          <a:xfrm>
            <a:off x="434266" y="2107617"/>
            <a:ext cx="5049813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628439-E3EB-5E76-34E6-79870D813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FE7180-D3D1-96F0-D703-FC580521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BC9AB4-B1E5-C52B-5D64-67BE9F47E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755250-68A4-BA05-C7C6-83C5398E3274}"/>
              </a:ext>
            </a:extLst>
          </p:cNvPr>
          <p:cNvSpPr txBox="1"/>
          <p:nvPr/>
        </p:nvSpPr>
        <p:spPr>
          <a:xfrm>
            <a:off x="543418" y="2111008"/>
            <a:ext cx="5147988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CF984-C303-2A26-94A8-11095A385478}"/>
              </a:ext>
            </a:extLst>
          </p:cNvPr>
          <p:cNvSpPr txBox="1"/>
          <p:nvPr/>
        </p:nvSpPr>
        <p:spPr>
          <a:xfrm>
            <a:off x="616533" y="1270759"/>
            <a:ext cx="4843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800" b="1" dirty="0"/>
              <a:t>Tele-</a:t>
            </a:r>
            <a:r>
              <a:rPr lang="en-US" sz="2800" b="1" dirty="0" err="1"/>
              <a:t>tibb</a:t>
            </a:r>
            <a:r>
              <a:rPr lang="en-US" sz="2800" b="1" dirty="0"/>
              <a:t> </a:t>
            </a:r>
            <a:r>
              <a:rPr lang="en-US" sz="2800" b="1" dirty="0" err="1"/>
              <a:t>xidmətləri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78910-7E23-F7B3-AED8-F1BABAE3F1D0}"/>
              </a:ext>
            </a:extLst>
          </p:cNvPr>
          <p:cNvSpPr txBox="1"/>
          <p:nvPr/>
        </p:nvSpPr>
        <p:spPr>
          <a:xfrm>
            <a:off x="500826" y="2603199"/>
            <a:ext cx="44272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Bulud</a:t>
            </a:r>
            <a:r>
              <a:rPr lang="en-US" dirty="0"/>
              <a:t> tele-</a:t>
            </a:r>
            <a:r>
              <a:rPr lang="en-US" dirty="0" err="1"/>
              <a:t>tibb</a:t>
            </a:r>
            <a:r>
              <a:rPr lang="en-US" dirty="0"/>
              <a:t> </a:t>
            </a:r>
            <a:r>
              <a:rPr lang="en-US" dirty="0" err="1"/>
              <a:t>sistemlərinin</a:t>
            </a:r>
            <a:r>
              <a:rPr lang="en-US" dirty="0"/>
              <a:t> </a:t>
            </a:r>
            <a:r>
              <a:rPr lang="en-US" dirty="0" err="1"/>
              <a:t>işləməsində</a:t>
            </a:r>
            <a:r>
              <a:rPr lang="en-US" dirty="0"/>
              <a:t> </a:t>
            </a:r>
            <a:r>
              <a:rPr lang="en-US" dirty="0" err="1"/>
              <a:t>əsas</a:t>
            </a:r>
            <a:r>
              <a:rPr lang="en-US" dirty="0"/>
              <a:t> </a:t>
            </a:r>
            <a:r>
              <a:rPr lang="en-US" dirty="0" err="1"/>
              <a:t>rol</a:t>
            </a:r>
            <a:r>
              <a:rPr lang="en-US" dirty="0"/>
              <a:t> </a:t>
            </a:r>
            <a:r>
              <a:rPr lang="en-US" dirty="0" err="1"/>
              <a:t>oynayır</a:t>
            </a:r>
            <a:r>
              <a:rPr lang="en-US" dirty="0"/>
              <a:t>. </a:t>
            </a:r>
            <a:r>
              <a:rPr lang="en-US" dirty="0" err="1"/>
              <a:t>Həkim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pasiyent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onlayn</a:t>
            </a:r>
            <a:r>
              <a:rPr lang="en-US" dirty="0"/>
              <a:t> </a:t>
            </a:r>
            <a:r>
              <a:rPr lang="en-US" dirty="0" err="1"/>
              <a:t>konsultasiyalar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stabil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təhlükəsiz</a:t>
            </a:r>
            <a:r>
              <a:rPr lang="en-US" dirty="0"/>
              <a:t> </a:t>
            </a:r>
            <a:r>
              <a:rPr lang="en-US" dirty="0" err="1"/>
              <a:t>şəkildə</a:t>
            </a:r>
            <a:r>
              <a:rPr lang="en-US" dirty="0"/>
              <a:t> </a:t>
            </a:r>
            <a:r>
              <a:rPr lang="en-US" dirty="0" err="1"/>
              <a:t>həyata</a:t>
            </a:r>
            <a:r>
              <a:rPr lang="en-US" dirty="0"/>
              <a:t> </a:t>
            </a:r>
            <a:r>
              <a:rPr lang="en-US" dirty="0" err="1"/>
              <a:t>keçirilir</a:t>
            </a:r>
            <a:r>
              <a:rPr lang="en-US" dirty="0"/>
              <a:t>. </a:t>
            </a:r>
            <a:r>
              <a:rPr lang="en-US" dirty="0" err="1"/>
              <a:t>Məlumatlar</a:t>
            </a:r>
            <a:r>
              <a:rPr lang="en-US" dirty="0"/>
              <a:t> real </a:t>
            </a:r>
            <a:r>
              <a:rPr lang="en-US" dirty="0" err="1"/>
              <a:t>vaxtda</a:t>
            </a:r>
            <a:r>
              <a:rPr lang="en-US" dirty="0"/>
              <a:t> </a:t>
            </a:r>
            <a:r>
              <a:rPr lang="en-US" dirty="0" err="1"/>
              <a:t>ötürülür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saxlanılır</a:t>
            </a:r>
            <a:r>
              <a:rPr lang="en-US" dirty="0"/>
              <a:t>. Bu </a:t>
            </a:r>
            <a:r>
              <a:rPr lang="en-US" dirty="0" err="1"/>
              <a:t>xidmət</a:t>
            </a:r>
            <a:r>
              <a:rPr lang="en-US" dirty="0"/>
              <a:t> </a:t>
            </a:r>
            <a:r>
              <a:rPr lang="en-US" dirty="0" err="1"/>
              <a:t>xüsusilə</a:t>
            </a:r>
            <a:r>
              <a:rPr lang="en-US" dirty="0"/>
              <a:t> </a:t>
            </a:r>
            <a:r>
              <a:rPr lang="en-US" dirty="0" err="1"/>
              <a:t>uzaq</a:t>
            </a:r>
            <a:r>
              <a:rPr lang="en-US" dirty="0"/>
              <a:t> </a:t>
            </a:r>
            <a:r>
              <a:rPr lang="en-US" dirty="0" err="1"/>
              <a:t>bölgələr</a:t>
            </a:r>
            <a:r>
              <a:rPr lang="en-US" dirty="0"/>
              <a:t> </a:t>
            </a:r>
            <a:r>
              <a:rPr lang="en-US" dirty="0" err="1"/>
              <a:t>üçün</a:t>
            </a:r>
            <a:r>
              <a:rPr lang="en-US" dirty="0"/>
              <a:t> </a:t>
            </a:r>
            <a:r>
              <a:rPr lang="en-US" dirty="0" err="1"/>
              <a:t>böyük</a:t>
            </a:r>
            <a:r>
              <a:rPr lang="en-US" dirty="0"/>
              <a:t> </a:t>
            </a:r>
            <a:r>
              <a:rPr lang="en-US" dirty="0" err="1"/>
              <a:t>əhəmiyyət</a:t>
            </a:r>
            <a:r>
              <a:rPr lang="en-US" dirty="0"/>
              <a:t> </a:t>
            </a:r>
            <a:r>
              <a:rPr lang="en-US" dirty="0" err="1"/>
              <a:t>daşıyır</a:t>
            </a:r>
            <a:r>
              <a:rPr lang="en-US" dirty="0"/>
              <a:t>.</a:t>
            </a:r>
          </a:p>
        </p:txBody>
      </p:sp>
      <p:pic>
        <p:nvPicPr>
          <p:cNvPr id="9" name="Picture 8" descr="A cloud computing and server&#10;&#10;AI-generated content may be incorrect.">
            <a:extLst>
              <a:ext uri="{FF2B5EF4-FFF2-40B4-BE49-F238E27FC236}">
                <a16:creationId xmlns:a16="http://schemas.microsoft.com/office/drawing/2014/main" id="{B3F2C062-4873-82A0-A69D-49FB6684D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306" y="587829"/>
            <a:ext cx="4652892" cy="526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96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21499D-E396-7C7B-68C1-45E64BD0D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252948B-99CD-7165-8E26-FB2B4FD31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F8F47-D9B1-F130-105C-D0EB64CA9E09}"/>
              </a:ext>
            </a:extLst>
          </p:cNvPr>
          <p:cNvSpPr txBox="1"/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3E48F4-7181-DDE0-84DA-A8E37B8E1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CE9E7D-0B3F-C60A-74CC-2A9B554663A1}"/>
              </a:ext>
            </a:extLst>
          </p:cNvPr>
          <p:cNvSpPr txBox="1"/>
          <p:nvPr/>
        </p:nvSpPr>
        <p:spPr>
          <a:xfrm>
            <a:off x="434266" y="2107617"/>
            <a:ext cx="5049813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6223EB-E9FB-25C6-2E68-B1C3E1BC4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C7E0BB-E89D-56ED-3F46-B3FFA9357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2AB5CA-F0FF-94C6-4EB3-031B428A8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A8073-742C-646D-A136-263198FA01BC}"/>
              </a:ext>
            </a:extLst>
          </p:cNvPr>
          <p:cNvSpPr txBox="1"/>
          <p:nvPr/>
        </p:nvSpPr>
        <p:spPr>
          <a:xfrm>
            <a:off x="543418" y="2111008"/>
            <a:ext cx="5147988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6B2A2C-BD3E-B940-EE87-3DA584F1F8AC}"/>
              </a:ext>
            </a:extLst>
          </p:cNvPr>
          <p:cNvSpPr txBox="1"/>
          <p:nvPr/>
        </p:nvSpPr>
        <p:spPr>
          <a:xfrm>
            <a:off x="537601" y="1373963"/>
            <a:ext cx="4843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 err="1"/>
              <a:t>Tibbi</a:t>
            </a:r>
            <a:r>
              <a:rPr lang="en-US" sz="2400" b="1" dirty="0"/>
              <a:t> </a:t>
            </a:r>
            <a:r>
              <a:rPr lang="en-US" sz="2400" b="1" dirty="0" err="1"/>
              <a:t>analiz</a:t>
            </a:r>
            <a:r>
              <a:rPr lang="en-US" sz="2400" b="1" dirty="0"/>
              <a:t> </a:t>
            </a:r>
            <a:r>
              <a:rPr lang="en-US" sz="2400" b="1" dirty="0" err="1"/>
              <a:t>və</a:t>
            </a:r>
            <a:r>
              <a:rPr lang="en-US" sz="2400" b="1" dirty="0"/>
              <a:t> </a:t>
            </a:r>
            <a:r>
              <a:rPr lang="en-US" sz="2400" b="1" dirty="0" err="1"/>
              <a:t>süni</a:t>
            </a:r>
            <a:r>
              <a:rPr lang="en-US" sz="2400" b="1" dirty="0"/>
              <a:t> </a:t>
            </a:r>
            <a:r>
              <a:rPr lang="en-US" sz="2400" b="1" dirty="0" err="1"/>
              <a:t>intellekt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111890-697D-7CAF-B501-157A90BCC579}"/>
              </a:ext>
            </a:extLst>
          </p:cNvPr>
          <p:cNvSpPr txBox="1"/>
          <p:nvPr/>
        </p:nvSpPr>
        <p:spPr>
          <a:xfrm>
            <a:off x="461408" y="2466729"/>
            <a:ext cx="46502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Bulud</a:t>
            </a:r>
            <a:r>
              <a:rPr lang="en-US" dirty="0"/>
              <a:t> </a:t>
            </a:r>
            <a:r>
              <a:rPr lang="en-US" dirty="0" err="1"/>
              <a:t>texnologiyası</a:t>
            </a:r>
            <a:r>
              <a:rPr lang="en-US" dirty="0"/>
              <a:t> </a:t>
            </a:r>
            <a:r>
              <a:rPr lang="en-US" dirty="0" err="1"/>
              <a:t>böyük</a:t>
            </a:r>
            <a:r>
              <a:rPr lang="en-US" dirty="0"/>
              <a:t> </a:t>
            </a:r>
            <a:r>
              <a:rPr lang="en-US" dirty="0" err="1"/>
              <a:t>həcmdə</a:t>
            </a:r>
            <a:r>
              <a:rPr lang="en-US" dirty="0"/>
              <a:t> </a:t>
            </a:r>
            <a:r>
              <a:rPr lang="en-US" dirty="0" err="1"/>
              <a:t>tibbi</a:t>
            </a:r>
            <a:r>
              <a:rPr lang="en-US" dirty="0"/>
              <a:t> </a:t>
            </a:r>
            <a:r>
              <a:rPr lang="en-US" dirty="0" err="1"/>
              <a:t>məlumatların</a:t>
            </a:r>
            <a:r>
              <a:rPr lang="en-US" dirty="0"/>
              <a:t> </a:t>
            </a:r>
            <a:r>
              <a:rPr lang="en-US" dirty="0" err="1"/>
              <a:t>analizini</a:t>
            </a:r>
            <a:r>
              <a:rPr lang="en-US" dirty="0"/>
              <a:t> </a:t>
            </a:r>
            <a:r>
              <a:rPr lang="en-US" dirty="0" err="1"/>
              <a:t>asanlaşdırır</a:t>
            </a:r>
            <a:r>
              <a:rPr lang="en-US" dirty="0"/>
              <a:t>. </a:t>
            </a:r>
            <a:r>
              <a:rPr lang="en-US" dirty="0" err="1"/>
              <a:t>Süni</a:t>
            </a:r>
            <a:r>
              <a:rPr lang="en-US" dirty="0"/>
              <a:t> </a:t>
            </a:r>
            <a:r>
              <a:rPr lang="en-US" dirty="0" err="1"/>
              <a:t>intellekt</a:t>
            </a:r>
            <a:r>
              <a:rPr lang="en-US" dirty="0"/>
              <a:t> </a:t>
            </a:r>
            <a:r>
              <a:rPr lang="en-US" dirty="0" err="1"/>
              <a:t>alqoritmləri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məlumatlar</a:t>
            </a:r>
            <a:r>
              <a:rPr lang="en-US" dirty="0"/>
              <a:t> </a:t>
            </a:r>
            <a:r>
              <a:rPr lang="en-US" dirty="0" err="1"/>
              <a:t>üzərində</a:t>
            </a:r>
            <a:r>
              <a:rPr lang="en-US" dirty="0"/>
              <a:t> </a:t>
            </a:r>
            <a:r>
              <a:rPr lang="en-US" dirty="0" err="1"/>
              <a:t>işləyərək</a:t>
            </a:r>
            <a:r>
              <a:rPr lang="en-US" dirty="0"/>
              <a:t> </a:t>
            </a:r>
            <a:r>
              <a:rPr lang="en-US" dirty="0" err="1"/>
              <a:t>diaqnostikanı</a:t>
            </a:r>
            <a:r>
              <a:rPr lang="en-US" dirty="0"/>
              <a:t> </a:t>
            </a:r>
            <a:r>
              <a:rPr lang="en-US" dirty="0" err="1"/>
              <a:t>dəqiqləşdirir</a:t>
            </a:r>
            <a:r>
              <a:rPr lang="en-US" dirty="0"/>
              <a:t>. Bu </a:t>
            </a:r>
            <a:r>
              <a:rPr lang="en-US" dirty="0" err="1"/>
              <a:t>yanaşma</a:t>
            </a:r>
            <a:r>
              <a:rPr lang="en-US" dirty="0"/>
              <a:t> </a:t>
            </a:r>
            <a:r>
              <a:rPr lang="en-US" dirty="0" err="1"/>
              <a:t>xəstəliklərin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əvvəl</a:t>
            </a:r>
            <a:r>
              <a:rPr lang="en-US" dirty="0"/>
              <a:t> </a:t>
            </a:r>
            <a:r>
              <a:rPr lang="en-US" dirty="0" err="1"/>
              <a:t>aşkar</a:t>
            </a:r>
            <a:r>
              <a:rPr lang="en-US" dirty="0"/>
              <a:t> </a:t>
            </a:r>
            <a:r>
              <a:rPr lang="en-US" dirty="0" err="1"/>
              <a:t>edilməsinə</a:t>
            </a:r>
            <a:r>
              <a:rPr lang="en-US" dirty="0"/>
              <a:t> </a:t>
            </a:r>
            <a:r>
              <a:rPr lang="en-US" dirty="0" err="1"/>
              <a:t>kömək</a:t>
            </a:r>
            <a:r>
              <a:rPr lang="en-US" dirty="0"/>
              <a:t> </a:t>
            </a:r>
            <a:r>
              <a:rPr lang="en-US" dirty="0" err="1"/>
              <a:t>edir</a:t>
            </a:r>
            <a:r>
              <a:rPr lang="en-US" dirty="0"/>
              <a:t>. </a:t>
            </a:r>
            <a:r>
              <a:rPr lang="en-US" dirty="0" err="1"/>
              <a:t>Tibb</a:t>
            </a:r>
            <a:r>
              <a:rPr lang="en-US" dirty="0"/>
              <a:t> </a:t>
            </a:r>
            <a:r>
              <a:rPr lang="en-US" dirty="0" err="1"/>
              <a:t>sahəsində</a:t>
            </a:r>
            <a:r>
              <a:rPr lang="en-US" dirty="0"/>
              <a:t> </a:t>
            </a:r>
            <a:r>
              <a:rPr lang="en-US" dirty="0" err="1"/>
              <a:t>qərarvermə</a:t>
            </a:r>
            <a:r>
              <a:rPr lang="en-US" dirty="0"/>
              <a:t> </a:t>
            </a:r>
            <a:r>
              <a:rPr lang="en-US" dirty="0" err="1"/>
              <a:t>prosesini</a:t>
            </a:r>
            <a:r>
              <a:rPr lang="en-US" dirty="0"/>
              <a:t> </a:t>
            </a:r>
            <a:r>
              <a:rPr lang="en-US" dirty="0" err="1"/>
              <a:t>də</a:t>
            </a:r>
            <a:r>
              <a:rPr lang="en-US" dirty="0"/>
              <a:t> </a:t>
            </a:r>
            <a:r>
              <a:rPr lang="en-US" dirty="0" err="1"/>
              <a:t>dəstəkləyir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D7519B-488C-C3B6-180B-40DC1CAFB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764" y="706838"/>
            <a:ext cx="5417029" cy="521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3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89B94-2A26-0D79-B71C-B60DC4E6B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969B076-CDAA-0015-CBA9-A6B153737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39591-B5A3-12D0-3857-E48EC869E50E}"/>
              </a:ext>
            </a:extLst>
          </p:cNvPr>
          <p:cNvSpPr txBox="1"/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CDB353-F79A-AE08-D102-7D123CE3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C9644-1123-5B91-5DA1-AF8FC57A86FF}"/>
              </a:ext>
            </a:extLst>
          </p:cNvPr>
          <p:cNvSpPr txBox="1"/>
          <p:nvPr/>
        </p:nvSpPr>
        <p:spPr>
          <a:xfrm>
            <a:off x="434266" y="2107617"/>
            <a:ext cx="5049813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B0FA18-81F7-5F08-4BDF-078AC3757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E42F20-3A16-DAC2-CFC5-657FC3BAF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1C66F5-987A-46CD-89E0-FB9A01F32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5F284B-1EF6-DAD1-E331-2F758E92B9DD}"/>
              </a:ext>
            </a:extLst>
          </p:cNvPr>
          <p:cNvSpPr txBox="1"/>
          <p:nvPr/>
        </p:nvSpPr>
        <p:spPr>
          <a:xfrm>
            <a:off x="543418" y="2111008"/>
            <a:ext cx="5147988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1D3D6-4375-730F-FEA4-6D0CA5E5476E}"/>
              </a:ext>
            </a:extLst>
          </p:cNvPr>
          <p:cNvSpPr txBox="1"/>
          <p:nvPr/>
        </p:nvSpPr>
        <p:spPr>
          <a:xfrm>
            <a:off x="537601" y="1413424"/>
            <a:ext cx="4843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 err="1"/>
              <a:t>Təhlükəsizlik</a:t>
            </a:r>
            <a:r>
              <a:rPr lang="en-US" sz="2400" b="1" dirty="0"/>
              <a:t> </a:t>
            </a:r>
            <a:r>
              <a:rPr lang="en-US" sz="2400" b="1" dirty="0" err="1"/>
              <a:t>və</a:t>
            </a:r>
            <a:r>
              <a:rPr lang="en-US" sz="2400" b="1" dirty="0"/>
              <a:t> </a:t>
            </a:r>
            <a:r>
              <a:rPr lang="en-US" sz="2400" b="1" dirty="0" err="1"/>
              <a:t>məxfilik</a:t>
            </a:r>
            <a:r>
              <a:rPr lang="en-US" sz="2400" b="1" dirty="0"/>
              <a:t> </a:t>
            </a:r>
            <a:r>
              <a:rPr lang="en-US" sz="2400" b="1" dirty="0" err="1"/>
              <a:t>məsələləri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D91099-D9ED-85C8-2180-7DB7A03A9D80}"/>
              </a:ext>
            </a:extLst>
          </p:cNvPr>
          <p:cNvSpPr txBox="1"/>
          <p:nvPr/>
        </p:nvSpPr>
        <p:spPr>
          <a:xfrm>
            <a:off x="461408" y="2466729"/>
            <a:ext cx="46502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Bulud</a:t>
            </a:r>
            <a:r>
              <a:rPr lang="en-US" dirty="0"/>
              <a:t> </a:t>
            </a:r>
            <a:r>
              <a:rPr lang="en-US" dirty="0" err="1"/>
              <a:t>sistemləri</a:t>
            </a:r>
            <a:r>
              <a:rPr lang="en-US" dirty="0"/>
              <a:t> </a:t>
            </a:r>
            <a:r>
              <a:rPr lang="en-US" dirty="0" err="1"/>
              <a:t>məlumat</a:t>
            </a:r>
            <a:r>
              <a:rPr lang="en-US" dirty="0"/>
              <a:t> </a:t>
            </a:r>
            <a:r>
              <a:rPr lang="en-US" dirty="0" err="1"/>
              <a:t>şifrələməsi</a:t>
            </a:r>
            <a:r>
              <a:rPr lang="en-US" dirty="0"/>
              <a:t>, </a:t>
            </a:r>
            <a:r>
              <a:rPr lang="en-US" dirty="0" err="1"/>
              <a:t>giriş</a:t>
            </a:r>
            <a:r>
              <a:rPr lang="en-US" dirty="0"/>
              <a:t> </a:t>
            </a:r>
            <a:r>
              <a:rPr lang="en-US" dirty="0" err="1"/>
              <a:t>nəzarəti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ehtiyat</a:t>
            </a:r>
            <a:r>
              <a:rPr lang="en-US" dirty="0"/>
              <a:t> </a:t>
            </a:r>
            <a:r>
              <a:rPr lang="en-US" dirty="0" err="1"/>
              <a:t>nüsxələmə</a:t>
            </a:r>
            <a:r>
              <a:rPr lang="en-US" dirty="0"/>
              <a:t> </a:t>
            </a:r>
            <a:r>
              <a:rPr lang="en-US" dirty="0" err="1"/>
              <a:t>imkanları</a:t>
            </a:r>
            <a:r>
              <a:rPr lang="en-US" dirty="0"/>
              <a:t> </a:t>
            </a:r>
            <a:r>
              <a:rPr lang="en-US" dirty="0" err="1"/>
              <a:t>təqdim</a:t>
            </a:r>
            <a:r>
              <a:rPr lang="en-US" dirty="0"/>
              <a:t> </a:t>
            </a:r>
            <a:r>
              <a:rPr lang="en-US" dirty="0" err="1"/>
              <a:t>edir</a:t>
            </a:r>
            <a:r>
              <a:rPr lang="en-US" dirty="0"/>
              <a:t>. </a:t>
            </a:r>
            <a:r>
              <a:rPr lang="en-US" dirty="0" err="1"/>
              <a:t>Təhsil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tibb</a:t>
            </a:r>
            <a:r>
              <a:rPr lang="en-US" dirty="0"/>
              <a:t> </a:t>
            </a:r>
            <a:r>
              <a:rPr lang="en-US" dirty="0" err="1"/>
              <a:t>sahəsində</a:t>
            </a:r>
            <a:r>
              <a:rPr lang="en-US" dirty="0"/>
              <a:t> </a:t>
            </a:r>
            <a:r>
              <a:rPr lang="en-US" dirty="0" err="1"/>
              <a:t>məxfi</a:t>
            </a:r>
            <a:r>
              <a:rPr lang="en-US" dirty="0"/>
              <a:t> </a:t>
            </a:r>
            <a:r>
              <a:rPr lang="en-US" dirty="0" err="1"/>
              <a:t>məlumatların</a:t>
            </a:r>
            <a:r>
              <a:rPr lang="en-US" dirty="0"/>
              <a:t> </a:t>
            </a:r>
            <a:r>
              <a:rPr lang="en-US" dirty="0" err="1"/>
              <a:t>qorunması</a:t>
            </a:r>
            <a:r>
              <a:rPr lang="en-US" dirty="0"/>
              <a:t> </a:t>
            </a:r>
            <a:r>
              <a:rPr lang="en-US" dirty="0" err="1"/>
              <a:t>xüsusi</a:t>
            </a:r>
            <a:r>
              <a:rPr lang="en-US" dirty="0"/>
              <a:t> </a:t>
            </a:r>
            <a:r>
              <a:rPr lang="en-US" dirty="0" err="1"/>
              <a:t>əhəmiyyət</a:t>
            </a:r>
            <a:r>
              <a:rPr lang="en-US" dirty="0"/>
              <a:t> </a:t>
            </a:r>
            <a:r>
              <a:rPr lang="en-US" dirty="0" err="1"/>
              <a:t>daşıyır</a:t>
            </a:r>
            <a:r>
              <a:rPr lang="en-US" dirty="0"/>
              <a:t>. </a:t>
            </a:r>
            <a:r>
              <a:rPr lang="en-US" dirty="0" err="1"/>
              <a:t>Xidmət</a:t>
            </a:r>
            <a:r>
              <a:rPr lang="en-US" dirty="0"/>
              <a:t> </a:t>
            </a:r>
            <a:r>
              <a:rPr lang="en-US" dirty="0" err="1"/>
              <a:t>təminatçıları</a:t>
            </a:r>
            <a:r>
              <a:rPr lang="en-US" dirty="0"/>
              <a:t> </a:t>
            </a:r>
            <a:r>
              <a:rPr lang="en-US" dirty="0" err="1"/>
              <a:t>yüksək</a:t>
            </a:r>
            <a:r>
              <a:rPr lang="en-US" dirty="0"/>
              <a:t> </a:t>
            </a:r>
            <a:r>
              <a:rPr lang="en-US" dirty="0" err="1"/>
              <a:t>təhlükəsizlik</a:t>
            </a:r>
            <a:r>
              <a:rPr lang="en-US" dirty="0"/>
              <a:t> </a:t>
            </a:r>
            <a:r>
              <a:rPr lang="en-US" dirty="0" err="1"/>
              <a:t>standartlarına</a:t>
            </a:r>
            <a:r>
              <a:rPr lang="en-US" dirty="0"/>
              <a:t> </a:t>
            </a:r>
            <a:r>
              <a:rPr lang="en-US" dirty="0" err="1"/>
              <a:t>əməl</a:t>
            </a:r>
            <a:r>
              <a:rPr lang="en-US" dirty="0"/>
              <a:t> </a:t>
            </a:r>
            <a:r>
              <a:rPr lang="en-US" dirty="0" err="1"/>
              <a:t>edirlər</a:t>
            </a:r>
            <a:r>
              <a:rPr lang="en-US" dirty="0"/>
              <a:t>. Buna </a:t>
            </a:r>
            <a:r>
              <a:rPr lang="en-US" dirty="0" err="1"/>
              <a:t>baxmayaraq</a:t>
            </a:r>
            <a:r>
              <a:rPr lang="en-US" dirty="0"/>
              <a:t> </a:t>
            </a:r>
            <a:r>
              <a:rPr lang="en-US" dirty="0" err="1"/>
              <a:t>istifadəçilərin</a:t>
            </a:r>
            <a:r>
              <a:rPr lang="en-US" dirty="0"/>
              <a:t> </a:t>
            </a:r>
            <a:r>
              <a:rPr lang="en-US" dirty="0" err="1"/>
              <a:t>də</a:t>
            </a:r>
            <a:r>
              <a:rPr lang="en-US" dirty="0"/>
              <a:t> </a:t>
            </a:r>
            <a:r>
              <a:rPr lang="en-US" dirty="0" err="1"/>
              <a:t>təhlükəsizlik</a:t>
            </a:r>
            <a:r>
              <a:rPr lang="en-US" dirty="0"/>
              <a:t> </a:t>
            </a:r>
            <a:r>
              <a:rPr lang="en-US" dirty="0" err="1"/>
              <a:t>qaydalarına</a:t>
            </a:r>
            <a:r>
              <a:rPr lang="en-US" dirty="0"/>
              <a:t> </a:t>
            </a:r>
            <a:r>
              <a:rPr lang="en-US" dirty="0" err="1"/>
              <a:t>əməl</a:t>
            </a:r>
            <a:r>
              <a:rPr lang="en-US" dirty="0"/>
              <a:t> </a:t>
            </a:r>
            <a:r>
              <a:rPr lang="en-US" dirty="0" err="1"/>
              <a:t>etməsi</a:t>
            </a:r>
            <a:r>
              <a:rPr lang="en-US" dirty="0"/>
              <a:t> </a:t>
            </a:r>
            <a:r>
              <a:rPr lang="en-US" dirty="0" err="1"/>
              <a:t>vacibdir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34CE3F-1EA5-FFD6-B624-6D5558C0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24" y="984935"/>
            <a:ext cx="5779568" cy="45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74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3DE44E-453B-4F34-9541-D81AA554D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02B54AA-C70B-5005-6350-2869CB457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628749-01BB-6D0A-7225-69D24A30FB3C}"/>
              </a:ext>
            </a:extLst>
          </p:cNvPr>
          <p:cNvSpPr txBox="1"/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39F424-B4EB-8DFF-3C37-E94FBFFEC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85175-7A77-AE20-A495-1A63D03437F5}"/>
              </a:ext>
            </a:extLst>
          </p:cNvPr>
          <p:cNvSpPr txBox="1"/>
          <p:nvPr/>
        </p:nvSpPr>
        <p:spPr>
          <a:xfrm>
            <a:off x="434266" y="2107617"/>
            <a:ext cx="5049813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CE5594-5FBB-3483-0E4B-69C9DFB1D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1DA8C2-641E-1DC9-BAD8-9DE200EA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4B3E4D-021D-DE77-CBC2-CE2D5F606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19AB8C-D56E-E05C-0B67-C970EE9CCCF9}"/>
              </a:ext>
            </a:extLst>
          </p:cNvPr>
          <p:cNvSpPr txBox="1"/>
          <p:nvPr/>
        </p:nvSpPr>
        <p:spPr>
          <a:xfrm>
            <a:off x="543418" y="2111008"/>
            <a:ext cx="5147988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206DD9-7C3B-DB0F-80F0-A9F1B718C16E}"/>
              </a:ext>
            </a:extLst>
          </p:cNvPr>
          <p:cNvSpPr txBox="1"/>
          <p:nvPr/>
        </p:nvSpPr>
        <p:spPr>
          <a:xfrm>
            <a:off x="537601" y="1373963"/>
            <a:ext cx="4843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800" b="1" dirty="0" err="1"/>
              <a:t>Çətinliklər</a:t>
            </a:r>
            <a:r>
              <a:rPr lang="en-US" sz="2800" b="1" dirty="0"/>
              <a:t> </a:t>
            </a:r>
            <a:r>
              <a:rPr lang="en-US" sz="2800" b="1" dirty="0" err="1"/>
              <a:t>və</a:t>
            </a:r>
            <a:r>
              <a:rPr lang="en-US" sz="2800" b="1" dirty="0"/>
              <a:t> </a:t>
            </a:r>
            <a:r>
              <a:rPr lang="en-US" sz="2800" b="1" dirty="0" err="1"/>
              <a:t>risklər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C74EEE-B4F1-B5B4-9128-2E8637E31B83}"/>
              </a:ext>
            </a:extLst>
          </p:cNvPr>
          <p:cNvSpPr txBox="1"/>
          <p:nvPr/>
        </p:nvSpPr>
        <p:spPr>
          <a:xfrm>
            <a:off x="461408" y="2466729"/>
            <a:ext cx="46502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Bulud</a:t>
            </a:r>
            <a:r>
              <a:rPr lang="en-US" dirty="0"/>
              <a:t> </a:t>
            </a:r>
            <a:r>
              <a:rPr lang="en-US" dirty="0" err="1"/>
              <a:t>texnologiyasının</a:t>
            </a:r>
            <a:r>
              <a:rPr lang="en-US" dirty="0"/>
              <a:t> </a:t>
            </a:r>
            <a:r>
              <a:rPr lang="en-US" dirty="0" err="1"/>
              <a:t>tətbiqi</a:t>
            </a:r>
            <a:r>
              <a:rPr lang="en-US" dirty="0"/>
              <a:t> </a:t>
            </a:r>
            <a:r>
              <a:rPr lang="en-US" dirty="0" err="1"/>
              <a:t>bəzi</a:t>
            </a:r>
            <a:r>
              <a:rPr lang="en-US" dirty="0"/>
              <a:t> </a:t>
            </a:r>
            <a:r>
              <a:rPr lang="en-US" dirty="0" err="1"/>
              <a:t>təşkilatlar</a:t>
            </a:r>
            <a:r>
              <a:rPr lang="en-US" dirty="0"/>
              <a:t> </a:t>
            </a:r>
            <a:r>
              <a:rPr lang="en-US" dirty="0" err="1"/>
              <a:t>üçün</a:t>
            </a:r>
            <a:r>
              <a:rPr lang="en-US" dirty="0"/>
              <a:t> </a:t>
            </a:r>
            <a:r>
              <a:rPr lang="en-US" dirty="0" err="1"/>
              <a:t>uyğunlaşma</a:t>
            </a:r>
            <a:r>
              <a:rPr lang="en-US" dirty="0"/>
              <a:t> </a:t>
            </a:r>
            <a:r>
              <a:rPr lang="en-US" dirty="0" err="1"/>
              <a:t>çətinliyi</a:t>
            </a:r>
            <a:r>
              <a:rPr lang="en-US" dirty="0"/>
              <a:t> </a:t>
            </a:r>
            <a:r>
              <a:rPr lang="en-US" dirty="0" err="1"/>
              <a:t>yarada</a:t>
            </a:r>
            <a:r>
              <a:rPr lang="en-US" dirty="0"/>
              <a:t> </a:t>
            </a:r>
            <a:r>
              <a:rPr lang="en-US" dirty="0" err="1"/>
              <a:t>bilər</a:t>
            </a:r>
            <a:r>
              <a:rPr lang="en-US" dirty="0"/>
              <a:t>. </a:t>
            </a:r>
            <a:r>
              <a:rPr lang="en-US" dirty="0" err="1"/>
              <a:t>İnternetdən</a:t>
            </a:r>
            <a:r>
              <a:rPr lang="en-US" dirty="0"/>
              <a:t> </a:t>
            </a:r>
            <a:r>
              <a:rPr lang="en-US" dirty="0" err="1"/>
              <a:t>asılılıq</a:t>
            </a:r>
            <a:r>
              <a:rPr lang="en-US" dirty="0"/>
              <a:t> </a:t>
            </a:r>
            <a:r>
              <a:rPr lang="en-US" dirty="0" err="1"/>
              <a:t>yüksək</a:t>
            </a:r>
            <a:r>
              <a:rPr lang="en-US" dirty="0"/>
              <a:t> </a:t>
            </a:r>
            <a:r>
              <a:rPr lang="en-US" dirty="0" err="1"/>
              <a:t>olduğundan</a:t>
            </a:r>
            <a:r>
              <a:rPr lang="en-US" dirty="0"/>
              <a:t> </a:t>
            </a:r>
            <a:r>
              <a:rPr lang="en-US" dirty="0" err="1"/>
              <a:t>fasilələr</a:t>
            </a:r>
            <a:r>
              <a:rPr lang="en-US" dirty="0"/>
              <a:t> </a:t>
            </a:r>
            <a:r>
              <a:rPr lang="en-US" dirty="0" err="1"/>
              <a:t>problemlər</a:t>
            </a:r>
            <a:r>
              <a:rPr lang="en-US" dirty="0"/>
              <a:t> </a:t>
            </a:r>
            <a:r>
              <a:rPr lang="en-US" dirty="0" err="1"/>
              <a:t>yarada</a:t>
            </a:r>
            <a:r>
              <a:rPr lang="en-US" dirty="0"/>
              <a:t> </a:t>
            </a:r>
            <a:r>
              <a:rPr lang="en-US" dirty="0" err="1"/>
              <a:t>bilər</a:t>
            </a:r>
            <a:r>
              <a:rPr lang="en-US" dirty="0"/>
              <a:t>. </a:t>
            </a:r>
            <a:r>
              <a:rPr lang="en-US" dirty="0" err="1"/>
              <a:t>Məlumat</a:t>
            </a:r>
            <a:r>
              <a:rPr lang="en-US" dirty="0"/>
              <a:t> </a:t>
            </a:r>
            <a:r>
              <a:rPr lang="en-US" dirty="0" err="1"/>
              <a:t>sızıntısı</a:t>
            </a:r>
            <a:r>
              <a:rPr lang="en-US" dirty="0"/>
              <a:t> </a:t>
            </a:r>
            <a:r>
              <a:rPr lang="en-US" dirty="0" err="1"/>
              <a:t>riski</a:t>
            </a:r>
            <a:r>
              <a:rPr lang="en-US" dirty="0"/>
              <a:t> </a:t>
            </a:r>
            <a:r>
              <a:rPr lang="en-US" dirty="0" err="1"/>
              <a:t>də</a:t>
            </a:r>
            <a:r>
              <a:rPr lang="en-US" dirty="0"/>
              <a:t> </a:t>
            </a:r>
            <a:r>
              <a:rPr lang="en-US" dirty="0" err="1"/>
              <a:t>mövcuddur</a:t>
            </a:r>
            <a:r>
              <a:rPr lang="en-US" dirty="0"/>
              <a:t>, </a:t>
            </a:r>
            <a:r>
              <a:rPr lang="en-US" dirty="0" err="1"/>
              <a:t>lakin</a:t>
            </a:r>
            <a:r>
              <a:rPr lang="en-US" dirty="0"/>
              <a:t> </a:t>
            </a:r>
            <a:r>
              <a:rPr lang="en-US" dirty="0" err="1"/>
              <a:t>düzgün</a:t>
            </a:r>
            <a:r>
              <a:rPr lang="en-US" dirty="0"/>
              <a:t> </a:t>
            </a:r>
            <a:r>
              <a:rPr lang="en-US" dirty="0" err="1"/>
              <a:t>idarəetmə</a:t>
            </a:r>
            <a:r>
              <a:rPr lang="en-US" dirty="0"/>
              <a:t> </a:t>
            </a:r>
            <a:r>
              <a:rPr lang="en-US" dirty="0" err="1"/>
              <a:t>ilə</a:t>
            </a:r>
            <a:r>
              <a:rPr lang="en-US" dirty="0"/>
              <a:t> </a:t>
            </a:r>
            <a:r>
              <a:rPr lang="en-US" dirty="0" err="1"/>
              <a:t>azaldıla</a:t>
            </a:r>
            <a:r>
              <a:rPr lang="en-US" dirty="0"/>
              <a:t> </a:t>
            </a:r>
            <a:r>
              <a:rPr lang="en-US" dirty="0" err="1"/>
              <a:t>bilər</a:t>
            </a:r>
            <a:r>
              <a:rPr lang="en-US" dirty="0"/>
              <a:t>. Bu </a:t>
            </a:r>
            <a:r>
              <a:rPr lang="en-US" dirty="0" err="1"/>
              <a:t>çətinliklərə</a:t>
            </a:r>
            <a:r>
              <a:rPr lang="en-US" dirty="0"/>
              <a:t> </a:t>
            </a:r>
            <a:r>
              <a:rPr lang="en-US" dirty="0" err="1"/>
              <a:t>baxmayaraq</a:t>
            </a:r>
            <a:r>
              <a:rPr lang="en-US" dirty="0"/>
              <a:t> </a:t>
            </a:r>
            <a:r>
              <a:rPr lang="en-US" dirty="0" err="1"/>
              <a:t>texnologiyanın</a:t>
            </a:r>
            <a:r>
              <a:rPr lang="en-US" dirty="0"/>
              <a:t> </a:t>
            </a:r>
            <a:r>
              <a:rPr lang="en-US" dirty="0" err="1"/>
              <a:t>faydaları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çoxdur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752B26-8F46-33B3-78FC-BF23E1DF5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829430"/>
            <a:ext cx="5317096" cy="496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65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E5AE90-3323-1531-9F62-7DE0E9DCD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exagon 11">
            <a:extLst>
              <a:ext uri="{FF2B5EF4-FFF2-40B4-BE49-F238E27FC236}">
                <a16:creationId xmlns:a16="http://schemas.microsoft.com/office/drawing/2014/main" id="{9C9121C1-2D1B-49BB-3006-D5C6BDB57486}"/>
              </a:ext>
            </a:extLst>
          </p:cNvPr>
          <p:cNvSpPr/>
          <p:nvPr/>
        </p:nvSpPr>
        <p:spPr>
          <a:xfrm>
            <a:off x="6222102" y="4276846"/>
            <a:ext cx="2916820" cy="2581154"/>
          </a:xfrm>
          <a:prstGeom prst="hexagon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608739D8-D29A-7C0C-D97A-7B6217CDBD08}"/>
              </a:ext>
            </a:extLst>
          </p:cNvPr>
          <p:cNvSpPr/>
          <p:nvPr/>
        </p:nvSpPr>
        <p:spPr>
          <a:xfrm flipV="1">
            <a:off x="8924081" y="-233910"/>
            <a:ext cx="3953813" cy="3589749"/>
          </a:xfrm>
          <a:prstGeom prst="hexagon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62ABB341-62BE-FAE4-9FED-0F48B152413B}"/>
              </a:ext>
            </a:extLst>
          </p:cNvPr>
          <p:cNvSpPr/>
          <p:nvPr/>
        </p:nvSpPr>
        <p:spPr>
          <a:xfrm flipH="1">
            <a:off x="8811005" y="3342356"/>
            <a:ext cx="3865945" cy="3589565"/>
          </a:xfrm>
          <a:prstGeom prst="hexagon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CB0559B8-101C-C7FD-DEF7-B34E84E178AC}"/>
              </a:ext>
            </a:extLst>
          </p:cNvPr>
          <p:cNvSpPr/>
          <p:nvPr/>
        </p:nvSpPr>
        <p:spPr>
          <a:xfrm>
            <a:off x="6724891" y="1720861"/>
            <a:ext cx="4066889" cy="3416278"/>
          </a:xfrm>
          <a:prstGeom prst="hexagon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27687A-44F2-C0F0-2DEF-C06A8352B32D}"/>
              </a:ext>
            </a:extLst>
          </p:cNvPr>
          <p:cNvSpPr txBox="1"/>
          <p:nvPr/>
        </p:nvSpPr>
        <p:spPr>
          <a:xfrm>
            <a:off x="1265471" y="392911"/>
            <a:ext cx="64528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z-Latn-AZ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Nəticə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ECE8B-317F-9FA6-1539-0AADF2E34331}"/>
              </a:ext>
            </a:extLst>
          </p:cNvPr>
          <p:cNvSpPr txBox="1"/>
          <p:nvPr/>
        </p:nvSpPr>
        <p:spPr>
          <a:xfrm>
            <a:off x="312424" y="2090269"/>
            <a:ext cx="621152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Bulud</a:t>
            </a:r>
            <a:r>
              <a:rPr lang="en-US" sz="2000" dirty="0"/>
              <a:t> </a:t>
            </a:r>
            <a:r>
              <a:rPr lang="en-US" sz="2000" dirty="0" err="1"/>
              <a:t>texnologiyası</a:t>
            </a:r>
            <a:r>
              <a:rPr lang="en-US" sz="2000" dirty="0"/>
              <a:t> </a:t>
            </a:r>
            <a:r>
              <a:rPr lang="en-US" sz="2000" dirty="0" err="1"/>
              <a:t>təhsil</a:t>
            </a:r>
            <a:r>
              <a:rPr lang="en-US" sz="2000" dirty="0"/>
              <a:t> </a:t>
            </a:r>
            <a:r>
              <a:rPr lang="en-US" sz="2000" dirty="0" err="1"/>
              <a:t>və</a:t>
            </a:r>
            <a:r>
              <a:rPr lang="en-US" sz="2000" dirty="0"/>
              <a:t> </a:t>
            </a:r>
            <a:r>
              <a:rPr lang="en-US" sz="2000" dirty="0" err="1"/>
              <a:t>tibb</a:t>
            </a:r>
            <a:r>
              <a:rPr lang="en-US" sz="2000" dirty="0"/>
              <a:t> </a:t>
            </a:r>
            <a:r>
              <a:rPr lang="en-US" sz="2000" dirty="0" err="1"/>
              <a:t>sahəsində</a:t>
            </a:r>
            <a:r>
              <a:rPr lang="en-US" sz="2000" dirty="0"/>
              <a:t> </a:t>
            </a:r>
            <a:r>
              <a:rPr lang="en-US" sz="2000" dirty="0" err="1"/>
              <a:t>prosesləri</a:t>
            </a:r>
            <a:r>
              <a:rPr lang="en-US" sz="2000" dirty="0"/>
              <a:t> </a:t>
            </a:r>
            <a:r>
              <a:rPr lang="en-US" sz="2000" dirty="0" err="1"/>
              <a:t>rəqəmsallaşdıraraq</a:t>
            </a:r>
            <a:r>
              <a:rPr lang="en-US" sz="2000" dirty="0"/>
              <a:t> </a:t>
            </a:r>
            <a:r>
              <a:rPr lang="en-US" sz="2000" dirty="0" err="1"/>
              <a:t>daha</a:t>
            </a:r>
            <a:r>
              <a:rPr lang="en-US" sz="2000" dirty="0"/>
              <a:t> </a:t>
            </a:r>
            <a:r>
              <a:rPr lang="en-US" sz="2000" dirty="0" err="1"/>
              <a:t>səmərəli</a:t>
            </a:r>
            <a:r>
              <a:rPr lang="en-US" sz="2000" dirty="0"/>
              <a:t> </a:t>
            </a:r>
            <a:r>
              <a:rPr lang="en-US" sz="2000" dirty="0" err="1"/>
              <a:t>idarəetmə</a:t>
            </a:r>
            <a:r>
              <a:rPr lang="en-US" sz="2000" dirty="0"/>
              <a:t> </a:t>
            </a:r>
            <a:r>
              <a:rPr lang="en-US" sz="2000" dirty="0" err="1"/>
              <a:t>imkanı</a:t>
            </a:r>
            <a:r>
              <a:rPr lang="en-US" sz="2000" dirty="0"/>
              <a:t> </a:t>
            </a:r>
            <a:r>
              <a:rPr lang="en-US" sz="2000" dirty="0" err="1"/>
              <a:t>yaradır</a:t>
            </a:r>
            <a:r>
              <a:rPr lang="en-US" sz="2000" dirty="0"/>
              <a:t>. Bu </a:t>
            </a:r>
            <a:r>
              <a:rPr lang="en-US" sz="2000" dirty="0" err="1"/>
              <a:t>texnologiya</a:t>
            </a:r>
            <a:r>
              <a:rPr lang="en-US" sz="2000" dirty="0"/>
              <a:t> </a:t>
            </a:r>
            <a:r>
              <a:rPr lang="en-US" sz="2000" dirty="0" err="1"/>
              <a:t>sayəsində</a:t>
            </a:r>
            <a:r>
              <a:rPr lang="en-US" sz="2000" dirty="0"/>
              <a:t> </a:t>
            </a:r>
            <a:r>
              <a:rPr lang="en-US" sz="2000" dirty="0" err="1"/>
              <a:t>müəssisələr</a:t>
            </a:r>
            <a:r>
              <a:rPr lang="en-US" sz="2000" dirty="0"/>
              <a:t> </a:t>
            </a:r>
            <a:r>
              <a:rPr lang="en-US" sz="2000" dirty="0" err="1"/>
              <a:t>məlumatlara</a:t>
            </a:r>
            <a:r>
              <a:rPr lang="en-US" sz="2000" dirty="0"/>
              <a:t> </a:t>
            </a:r>
            <a:r>
              <a:rPr lang="en-US" sz="2000" dirty="0" err="1"/>
              <a:t>daha</a:t>
            </a:r>
            <a:r>
              <a:rPr lang="en-US" sz="2000" dirty="0"/>
              <a:t> </a:t>
            </a:r>
            <a:r>
              <a:rPr lang="en-US" sz="2000" dirty="0" err="1"/>
              <a:t>çevik</a:t>
            </a:r>
            <a:r>
              <a:rPr lang="en-US" sz="2000" dirty="0"/>
              <a:t> </a:t>
            </a:r>
            <a:r>
              <a:rPr lang="en-US" sz="2000" dirty="0" err="1"/>
              <a:t>şəkildə</a:t>
            </a:r>
            <a:r>
              <a:rPr lang="en-US" sz="2000" dirty="0"/>
              <a:t> </a:t>
            </a:r>
            <a:r>
              <a:rPr lang="en-US" sz="2000" dirty="0" err="1"/>
              <a:t>çıxır</a:t>
            </a:r>
            <a:r>
              <a:rPr lang="en-US" sz="2000" dirty="0"/>
              <a:t> </a:t>
            </a:r>
            <a:r>
              <a:rPr lang="en-US" sz="2000" dirty="0" err="1"/>
              <a:t>və</a:t>
            </a:r>
            <a:r>
              <a:rPr lang="en-US" sz="2000" dirty="0"/>
              <a:t> </a:t>
            </a:r>
            <a:r>
              <a:rPr lang="en-US" sz="2000" dirty="0" err="1"/>
              <a:t>resurslardan</a:t>
            </a:r>
            <a:r>
              <a:rPr lang="en-US" sz="2000" dirty="0"/>
              <a:t> </a:t>
            </a:r>
            <a:r>
              <a:rPr lang="en-US" sz="2000" dirty="0" err="1"/>
              <a:t>daha</a:t>
            </a:r>
            <a:r>
              <a:rPr lang="en-US" sz="2000" dirty="0"/>
              <a:t> </a:t>
            </a:r>
            <a:r>
              <a:rPr lang="en-US" sz="2000" dirty="0" err="1"/>
              <a:t>effektiv</a:t>
            </a:r>
            <a:r>
              <a:rPr lang="en-US" sz="2000" dirty="0"/>
              <a:t> </a:t>
            </a:r>
            <a:r>
              <a:rPr lang="en-US" sz="2000" dirty="0" err="1"/>
              <a:t>istifadə</a:t>
            </a:r>
            <a:r>
              <a:rPr lang="en-US" sz="2000" dirty="0"/>
              <a:t> </a:t>
            </a:r>
            <a:r>
              <a:rPr lang="en-US" sz="2000" dirty="0" err="1"/>
              <a:t>edirlər</a:t>
            </a:r>
            <a:r>
              <a:rPr lang="en-US" sz="2000" dirty="0"/>
              <a:t>. </a:t>
            </a:r>
            <a:r>
              <a:rPr lang="en-US" sz="2000" dirty="0" err="1"/>
              <a:t>Məlumatların</a:t>
            </a:r>
            <a:r>
              <a:rPr lang="en-US" sz="2000" dirty="0"/>
              <a:t> </a:t>
            </a:r>
            <a:r>
              <a:rPr lang="en-US" sz="2000" dirty="0" err="1"/>
              <a:t>təhlükəsiz</a:t>
            </a:r>
            <a:r>
              <a:rPr lang="en-US" sz="2000" dirty="0"/>
              <a:t> </a:t>
            </a:r>
            <a:r>
              <a:rPr lang="en-US" sz="2000" dirty="0" err="1"/>
              <a:t>saxlanması</a:t>
            </a:r>
            <a:r>
              <a:rPr lang="en-US" sz="2000" dirty="0"/>
              <a:t> </a:t>
            </a:r>
            <a:r>
              <a:rPr lang="en-US" sz="2000" dirty="0" err="1"/>
              <a:t>və</a:t>
            </a:r>
            <a:r>
              <a:rPr lang="en-US" sz="2000" dirty="0"/>
              <a:t> real </a:t>
            </a:r>
            <a:r>
              <a:rPr lang="en-US" sz="2000" dirty="0" err="1"/>
              <a:t>vaxtda</a:t>
            </a:r>
            <a:r>
              <a:rPr lang="en-US" sz="2000" dirty="0"/>
              <a:t> </a:t>
            </a:r>
            <a:r>
              <a:rPr lang="en-US" sz="2000" dirty="0" err="1"/>
              <a:t>yenilənməsi</a:t>
            </a:r>
            <a:r>
              <a:rPr lang="en-US" sz="2000" dirty="0"/>
              <a:t> </a:t>
            </a:r>
            <a:r>
              <a:rPr lang="en-US" sz="2000" dirty="0" err="1"/>
              <a:t>xidmət</a:t>
            </a:r>
            <a:r>
              <a:rPr lang="en-US" sz="2000" dirty="0"/>
              <a:t> </a:t>
            </a:r>
            <a:r>
              <a:rPr lang="en-US" sz="2000" dirty="0" err="1"/>
              <a:t>keyfiyyətini</a:t>
            </a:r>
            <a:r>
              <a:rPr lang="en-US" sz="2000" dirty="0"/>
              <a:t> </a:t>
            </a:r>
            <a:r>
              <a:rPr lang="en-US" sz="2000" dirty="0" err="1"/>
              <a:t>artırır</a:t>
            </a:r>
            <a:r>
              <a:rPr lang="en-US" sz="2000" dirty="0"/>
              <a:t>. </a:t>
            </a:r>
            <a:r>
              <a:rPr lang="en-US" sz="2000" dirty="0" err="1"/>
              <a:t>Bulud</a:t>
            </a:r>
            <a:r>
              <a:rPr lang="en-US" sz="2000" dirty="0"/>
              <a:t> </a:t>
            </a:r>
            <a:r>
              <a:rPr lang="en-US" sz="2000" dirty="0" err="1"/>
              <a:t>əsaslı</a:t>
            </a:r>
            <a:r>
              <a:rPr lang="en-US" sz="2000" dirty="0"/>
              <a:t> </a:t>
            </a:r>
            <a:r>
              <a:rPr lang="en-US" sz="2000" dirty="0" err="1"/>
              <a:t>sistemlərin</a:t>
            </a:r>
            <a:r>
              <a:rPr lang="en-US" sz="2000" dirty="0"/>
              <a:t> </a:t>
            </a:r>
            <a:r>
              <a:rPr lang="en-US" sz="2000" dirty="0" err="1"/>
              <a:t>tətbiqi</a:t>
            </a:r>
            <a:r>
              <a:rPr lang="en-US" sz="2000" dirty="0"/>
              <a:t> </a:t>
            </a:r>
            <a:r>
              <a:rPr lang="en-US" sz="2000" dirty="0" err="1"/>
              <a:t>həm</a:t>
            </a:r>
            <a:r>
              <a:rPr lang="en-US" sz="2000" dirty="0"/>
              <a:t> </a:t>
            </a:r>
            <a:r>
              <a:rPr lang="en-US" sz="2000" dirty="0" err="1"/>
              <a:t>istifadəçi</a:t>
            </a:r>
            <a:r>
              <a:rPr lang="en-US" sz="2000" dirty="0"/>
              <a:t> </a:t>
            </a:r>
            <a:r>
              <a:rPr lang="en-US" sz="2000" dirty="0" err="1"/>
              <a:t>rahatlığı</a:t>
            </a:r>
            <a:r>
              <a:rPr lang="en-US" sz="2000" dirty="0"/>
              <a:t>, </a:t>
            </a:r>
            <a:r>
              <a:rPr lang="en-US" sz="2000" dirty="0" err="1"/>
              <a:t>həm</a:t>
            </a:r>
            <a:r>
              <a:rPr lang="en-US" sz="2000" dirty="0"/>
              <a:t> </a:t>
            </a:r>
            <a:r>
              <a:rPr lang="en-US" sz="2000" dirty="0" err="1"/>
              <a:t>də</a:t>
            </a:r>
            <a:r>
              <a:rPr lang="en-US" sz="2000" dirty="0"/>
              <a:t> </a:t>
            </a:r>
            <a:r>
              <a:rPr lang="en-US" sz="2000" dirty="0" err="1"/>
              <a:t>iqtisadi</a:t>
            </a:r>
            <a:r>
              <a:rPr lang="en-US" sz="2000" dirty="0"/>
              <a:t> </a:t>
            </a:r>
            <a:r>
              <a:rPr lang="en-US" sz="2000" dirty="0" err="1"/>
              <a:t>baxımdan</a:t>
            </a:r>
            <a:r>
              <a:rPr lang="en-US" sz="2000" dirty="0"/>
              <a:t> </a:t>
            </a:r>
            <a:r>
              <a:rPr lang="en-US" sz="2000" dirty="0" err="1"/>
              <a:t>üstünlük</a:t>
            </a:r>
            <a:r>
              <a:rPr lang="en-US" sz="2000" dirty="0"/>
              <a:t> </a:t>
            </a:r>
            <a:r>
              <a:rPr lang="en-US" sz="2000" dirty="0" err="1"/>
              <a:t>təmin</a:t>
            </a:r>
            <a:r>
              <a:rPr lang="en-US" sz="2000" dirty="0"/>
              <a:t> </a:t>
            </a:r>
            <a:r>
              <a:rPr lang="en-US" sz="2000" dirty="0" err="1"/>
              <a:t>edir</a:t>
            </a:r>
            <a:r>
              <a:rPr lang="en-US" sz="2000" dirty="0"/>
              <a:t>. </a:t>
            </a:r>
            <a:r>
              <a:rPr lang="en-US" sz="2000" dirty="0" err="1"/>
              <a:t>Gələcəkdə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texnologiyanın</a:t>
            </a:r>
            <a:r>
              <a:rPr lang="en-US" sz="2000" dirty="0"/>
              <a:t> </a:t>
            </a:r>
            <a:r>
              <a:rPr lang="en-US" sz="2000" dirty="0" err="1"/>
              <a:t>hər</a:t>
            </a:r>
            <a:r>
              <a:rPr lang="en-US" sz="2000" dirty="0"/>
              <a:t> </a:t>
            </a:r>
            <a:r>
              <a:rPr lang="en-US" sz="2000" dirty="0" err="1"/>
              <a:t>iki</a:t>
            </a:r>
            <a:r>
              <a:rPr lang="en-US" sz="2000" dirty="0"/>
              <a:t> </a:t>
            </a:r>
            <a:r>
              <a:rPr lang="en-US" sz="2000" dirty="0" err="1"/>
              <a:t>sahədə</a:t>
            </a:r>
            <a:r>
              <a:rPr lang="en-US" sz="2000" dirty="0"/>
              <a:t> </a:t>
            </a:r>
            <a:r>
              <a:rPr lang="en-US" sz="2000" dirty="0" err="1"/>
              <a:t>daha</a:t>
            </a:r>
            <a:r>
              <a:rPr lang="en-US" sz="2000" dirty="0"/>
              <a:t> </a:t>
            </a:r>
            <a:r>
              <a:rPr lang="en-US" sz="2000" dirty="0" err="1"/>
              <a:t>geniş</a:t>
            </a:r>
            <a:r>
              <a:rPr lang="en-US" sz="2000" dirty="0"/>
              <a:t> </a:t>
            </a:r>
            <a:r>
              <a:rPr lang="en-US" sz="2000" dirty="0" err="1"/>
              <a:t>şəkildə</a:t>
            </a:r>
            <a:r>
              <a:rPr lang="en-US" sz="2000" dirty="0"/>
              <a:t> </a:t>
            </a:r>
            <a:r>
              <a:rPr lang="en-US" sz="2000" dirty="0" err="1"/>
              <a:t>tətbiq</a:t>
            </a:r>
            <a:r>
              <a:rPr lang="en-US" sz="2000" dirty="0"/>
              <a:t> </a:t>
            </a:r>
            <a:r>
              <a:rPr lang="en-US" sz="2000" dirty="0" err="1"/>
              <a:t>ediləcəyi</a:t>
            </a:r>
            <a:r>
              <a:rPr lang="en-US" sz="2000" dirty="0"/>
              <a:t> </a:t>
            </a:r>
            <a:r>
              <a:rPr lang="en-US" sz="2000" dirty="0" err="1"/>
              <a:t>gözlənilir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3564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D910CC-55B8-9189-98EC-428D7C0A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exagon 11">
            <a:extLst>
              <a:ext uri="{FF2B5EF4-FFF2-40B4-BE49-F238E27FC236}">
                <a16:creationId xmlns:a16="http://schemas.microsoft.com/office/drawing/2014/main" id="{476DE0B6-273F-153D-FA71-46458CAB9CB9}"/>
              </a:ext>
            </a:extLst>
          </p:cNvPr>
          <p:cNvSpPr/>
          <p:nvPr/>
        </p:nvSpPr>
        <p:spPr>
          <a:xfrm>
            <a:off x="6082279" y="3741278"/>
            <a:ext cx="3258983" cy="2913275"/>
          </a:xfrm>
          <a:prstGeom prst="hexagon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924B9720-3F94-2A78-3A03-0C0741E358BC}"/>
              </a:ext>
            </a:extLst>
          </p:cNvPr>
          <p:cNvSpPr/>
          <p:nvPr/>
        </p:nvSpPr>
        <p:spPr>
          <a:xfrm flipV="1">
            <a:off x="9371389" y="-185607"/>
            <a:ext cx="3953813" cy="3589749"/>
          </a:xfrm>
          <a:prstGeom prst="hexagon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C9417D05-9D05-DFCA-2CB9-B1A310F2E308}"/>
              </a:ext>
            </a:extLst>
          </p:cNvPr>
          <p:cNvSpPr/>
          <p:nvPr/>
        </p:nvSpPr>
        <p:spPr>
          <a:xfrm flipH="1">
            <a:off x="8356322" y="3257099"/>
            <a:ext cx="3865945" cy="3589565"/>
          </a:xfrm>
          <a:prstGeom prst="hexagon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D6FEF87D-5D91-F11B-44A2-4AB763AF8CFD}"/>
              </a:ext>
            </a:extLst>
          </p:cNvPr>
          <p:cNvSpPr/>
          <p:nvPr/>
        </p:nvSpPr>
        <p:spPr>
          <a:xfrm>
            <a:off x="6082279" y="472000"/>
            <a:ext cx="4548086" cy="3970318"/>
          </a:xfrm>
          <a:prstGeom prst="hexagon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0495B-8F05-26DC-91E3-43AB71827AF7}"/>
              </a:ext>
            </a:extLst>
          </p:cNvPr>
          <p:cNvSpPr txBox="1"/>
          <p:nvPr/>
        </p:nvSpPr>
        <p:spPr>
          <a:xfrm>
            <a:off x="1353369" y="1038169"/>
            <a:ext cx="3571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z-Latn-AZ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Mənbə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BD66F-20BE-D086-4F88-C427E4FB2536}"/>
              </a:ext>
            </a:extLst>
          </p:cNvPr>
          <p:cNvSpPr txBox="1"/>
          <p:nvPr/>
        </p:nvSpPr>
        <p:spPr>
          <a:xfrm>
            <a:off x="318952" y="3741278"/>
            <a:ext cx="5328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solidFill>
                  <a:prstClr val="black"/>
                </a:solidFill>
                <a:hlinkClick r:id="rId6"/>
              </a:rPr>
              <a:t>https://ict.az/uploads/konfrans/soft_eng/54.pdf</a:t>
            </a:r>
            <a:endParaRPr lang="en-US" sz="2000" dirty="0">
              <a:solidFill>
                <a:prstClr val="black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r>
              <a:rPr lang="en-US" sz="2000" dirty="0" err="1">
                <a:solidFill>
                  <a:prstClr val="black"/>
                </a:solidFill>
              </a:rPr>
              <a:t>ChatGbt</a:t>
            </a:r>
            <a:endParaRPr kumimoji="0" lang="az-Latn-AZ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294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1052">
            <a:extLst>
              <a:ext uri="{FF2B5EF4-FFF2-40B4-BE49-F238E27FC236}">
                <a16:creationId xmlns:a16="http://schemas.microsoft.com/office/drawing/2014/main" id="{1034510A-DB30-456D-9F45-F70101243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55" name="Picture 1054">
            <a:extLst>
              <a:ext uri="{FF2B5EF4-FFF2-40B4-BE49-F238E27FC236}">
                <a16:creationId xmlns:a16="http://schemas.microsoft.com/office/drawing/2014/main" id="{D9E3E4AB-D495-4E09-86D0-3C3F1CD3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59D48945-BEE9-473E-9443-A1CE317E2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2DD6752A-2411-44BF-8C92-DF55B95F3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zərbaycan Dövlət Neft və Sənaye Universiteti — Vikipediya">
            <a:extLst>
              <a:ext uri="{FF2B5EF4-FFF2-40B4-BE49-F238E27FC236}">
                <a16:creationId xmlns:a16="http://schemas.microsoft.com/office/drawing/2014/main" id="{0BF8F398-F226-EEC6-50AF-19F3A149C9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602" b="77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1" name="Rectangle 1060">
            <a:extLst>
              <a:ext uri="{FF2B5EF4-FFF2-40B4-BE49-F238E27FC236}">
                <a16:creationId xmlns:a16="http://schemas.microsoft.com/office/drawing/2014/main" id="{C562DE78-580F-4E33-8E0C-A3C187D3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F1A6C-B30A-93D6-22F7-53567B8E7042}"/>
              </a:ext>
            </a:extLst>
          </p:cNvPr>
          <p:cNvSpPr txBox="1"/>
          <p:nvPr/>
        </p:nvSpPr>
        <p:spPr>
          <a:xfrm>
            <a:off x="4065511" y="3236470"/>
            <a:ext cx="6726267" cy="1798517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az-Latn-AZ" sz="5400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Diqqətiniz üçün Təşəkkürlər</a:t>
            </a:r>
            <a:endParaRPr lang="en-US" sz="5400" dirty="0">
              <a:solidFill>
                <a:srgbClr val="FFFFFE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9EEC4E69-7E75-4FC0-8AC7-FCEEEC43F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48548" y="3235780"/>
            <a:ext cx="0" cy="1253291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230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DA2258-D409-9245-1D30-782972A07E1B}"/>
              </a:ext>
            </a:extLst>
          </p:cNvPr>
          <p:cNvGrpSpPr/>
          <p:nvPr/>
        </p:nvGrpSpPr>
        <p:grpSpPr>
          <a:xfrm>
            <a:off x="688372" y="743887"/>
            <a:ext cx="4174458" cy="643702"/>
            <a:chOff x="4721288" y="672867"/>
            <a:chExt cx="3958008" cy="6437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A7EB74-3C20-AB5A-7BBC-6238B0A71836}"/>
                </a:ext>
              </a:extLst>
            </p:cNvPr>
            <p:cNvSpPr/>
            <p:nvPr/>
          </p:nvSpPr>
          <p:spPr>
            <a:xfrm>
              <a:off x="4721288" y="713093"/>
              <a:ext cx="3657600" cy="3732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6858471-84D0-509F-F74A-2608A19F592E}"/>
                </a:ext>
              </a:extLst>
            </p:cNvPr>
            <p:cNvSpPr/>
            <p:nvPr/>
          </p:nvSpPr>
          <p:spPr>
            <a:xfrm rot="3002002">
              <a:off x="8118525" y="673265"/>
              <a:ext cx="442800" cy="442003"/>
            </a:xfrm>
            <a:prstGeom prst="roundRect">
              <a:avLst/>
            </a:prstGeom>
            <a:solidFill>
              <a:srgbClr val="16CC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050B34-FE3D-7339-4D3E-E1C35C8B4C24}"/>
                </a:ext>
              </a:extLst>
            </p:cNvPr>
            <p:cNvSpPr txBox="1"/>
            <p:nvPr/>
          </p:nvSpPr>
          <p:spPr>
            <a:xfrm>
              <a:off x="5317621" y="705622"/>
              <a:ext cx="2437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z-Latn-AZ" b="1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</a:t>
              </a:r>
              <a:r>
                <a:rPr kumimoji="0" lang="az-Latn-AZ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alatino Linotype" panose="02040502050505030304" pitchFamily="18" charset="0"/>
                </a:rPr>
                <a:t>Giriş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alatino Linotype" panose="0204050205050503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452647-8D33-A056-7A82-16A0B9E14D03}"/>
                </a:ext>
              </a:extLst>
            </p:cNvPr>
            <p:cNvSpPr txBox="1"/>
            <p:nvPr/>
          </p:nvSpPr>
          <p:spPr>
            <a:xfrm>
              <a:off x="8072807" y="675769"/>
              <a:ext cx="606489" cy="640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z-Latn-AZ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</a:t>
              </a:r>
              <a:endPara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109D9C5-8FC1-1821-3902-694B0D0E7462}"/>
              </a:ext>
            </a:extLst>
          </p:cNvPr>
          <p:cNvGrpSpPr/>
          <p:nvPr/>
        </p:nvGrpSpPr>
        <p:grpSpPr>
          <a:xfrm>
            <a:off x="1539306" y="1488499"/>
            <a:ext cx="4174458" cy="442800"/>
            <a:chOff x="4721288" y="672867"/>
            <a:chExt cx="3958008" cy="442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AE5245-F405-6CE1-C21C-629B1191AB5D}"/>
                </a:ext>
              </a:extLst>
            </p:cNvPr>
            <p:cNvSpPr/>
            <p:nvPr/>
          </p:nvSpPr>
          <p:spPr>
            <a:xfrm>
              <a:off x="4721288" y="713093"/>
              <a:ext cx="3657600" cy="3732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7606AAC-F073-9A3D-F0B6-60AE30865744}"/>
                </a:ext>
              </a:extLst>
            </p:cNvPr>
            <p:cNvSpPr/>
            <p:nvPr/>
          </p:nvSpPr>
          <p:spPr>
            <a:xfrm rot="3002002">
              <a:off x="8118525" y="673265"/>
              <a:ext cx="442800" cy="442003"/>
            </a:xfrm>
            <a:prstGeom prst="roundRect">
              <a:avLst/>
            </a:prstGeom>
            <a:solidFill>
              <a:srgbClr val="16CC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DF45-7059-45EA-46C2-5ACB36CC04A7}"/>
                </a:ext>
              </a:extLst>
            </p:cNvPr>
            <p:cNvSpPr txBox="1"/>
            <p:nvPr/>
          </p:nvSpPr>
          <p:spPr>
            <a:xfrm>
              <a:off x="4889730" y="709930"/>
              <a:ext cx="3154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Bulud</a:t>
              </a:r>
              <a:r>
                <a:rPr lang="en-US" b="1" dirty="0"/>
                <a:t> </a:t>
              </a:r>
              <a:r>
                <a:rPr lang="en-US" b="1" dirty="0" err="1"/>
                <a:t>xidmətlərinin</a:t>
              </a:r>
              <a:r>
                <a:rPr lang="en-US" b="1" dirty="0"/>
                <a:t> </a:t>
              </a:r>
              <a:r>
                <a:rPr lang="en-US" b="1" dirty="0" err="1"/>
                <a:t>növləri</a:t>
              </a:r>
              <a:endParaRPr 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9F12C-1BF4-8E9F-763B-F7463795F3AA}"/>
                </a:ext>
              </a:extLst>
            </p:cNvPr>
            <p:cNvSpPr txBox="1"/>
            <p:nvPr/>
          </p:nvSpPr>
          <p:spPr>
            <a:xfrm>
              <a:off x="8072807" y="675770"/>
              <a:ext cx="6064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z-Latn-AZ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</a:t>
              </a:r>
              <a:endPara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DD5E88-4A5E-8FB4-4902-BC8C0EA69277}"/>
              </a:ext>
            </a:extLst>
          </p:cNvPr>
          <p:cNvGrpSpPr/>
          <p:nvPr/>
        </p:nvGrpSpPr>
        <p:grpSpPr>
          <a:xfrm>
            <a:off x="2384205" y="2311660"/>
            <a:ext cx="4174459" cy="442800"/>
            <a:chOff x="4721288" y="672867"/>
            <a:chExt cx="3958008" cy="442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6A49B5-5C4D-00EF-D9B1-E34ADE953304}"/>
                </a:ext>
              </a:extLst>
            </p:cNvPr>
            <p:cNvSpPr/>
            <p:nvPr/>
          </p:nvSpPr>
          <p:spPr>
            <a:xfrm>
              <a:off x="4721288" y="713093"/>
              <a:ext cx="3657600" cy="3732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93F9373-C986-4F53-5AD4-E8720F511B4E}"/>
                </a:ext>
              </a:extLst>
            </p:cNvPr>
            <p:cNvSpPr/>
            <p:nvPr/>
          </p:nvSpPr>
          <p:spPr>
            <a:xfrm rot="3002002">
              <a:off x="8118525" y="673265"/>
              <a:ext cx="442800" cy="442003"/>
            </a:xfrm>
            <a:prstGeom prst="roundRect">
              <a:avLst/>
            </a:prstGeom>
            <a:solidFill>
              <a:srgbClr val="16CC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02E1A4-7C6C-7AEE-532F-4CBA68FE3D99}"/>
                </a:ext>
              </a:extLst>
            </p:cNvPr>
            <p:cNvSpPr txBox="1"/>
            <p:nvPr/>
          </p:nvSpPr>
          <p:spPr>
            <a:xfrm>
              <a:off x="5073632" y="716756"/>
              <a:ext cx="33737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/>
                <a:t>Bulud</a:t>
              </a:r>
              <a:r>
                <a:rPr lang="en-US" sz="1600" b="1" dirty="0"/>
                <a:t> </a:t>
              </a:r>
              <a:r>
                <a:rPr lang="en-US" sz="1600" b="1" dirty="0" err="1"/>
                <a:t>əsaslı</a:t>
              </a:r>
              <a:r>
                <a:rPr lang="en-US" sz="1600" b="1" dirty="0"/>
                <a:t> </a:t>
              </a:r>
              <a:r>
                <a:rPr lang="en-US" sz="1600" b="1" dirty="0" err="1"/>
                <a:t>tədris</a:t>
              </a:r>
              <a:r>
                <a:rPr lang="en-US" sz="1600" b="1" dirty="0"/>
                <a:t> </a:t>
              </a:r>
              <a:r>
                <a:rPr lang="en-US" sz="1600" b="1" dirty="0" err="1"/>
                <a:t>platformaları</a:t>
              </a:r>
              <a:endParaRPr lang="en-US" sz="16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EC7CCC-6CF6-ADA0-6950-9747324F7164}"/>
                </a:ext>
              </a:extLst>
            </p:cNvPr>
            <p:cNvSpPr txBox="1"/>
            <p:nvPr/>
          </p:nvSpPr>
          <p:spPr>
            <a:xfrm>
              <a:off x="8072807" y="675770"/>
              <a:ext cx="6064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z-Latn-AZ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03</a:t>
              </a:r>
              <a:endPara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079E6C-2F9F-04C5-AB66-DA4E45FAD618}"/>
              </a:ext>
            </a:extLst>
          </p:cNvPr>
          <p:cNvGrpSpPr/>
          <p:nvPr/>
        </p:nvGrpSpPr>
        <p:grpSpPr>
          <a:xfrm>
            <a:off x="1977634" y="4963103"/>
            <a:ext cx="4174458" cy="442800"/>
            <a:chOff x="4721288" y="672867"/>
            <a:chExt cx="3958008" cy="4428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0527BD-DD93-41B1-EAEF-9BC071121353}"/>
                </a:ext>
              </a:extLst>
            </p:cNvPr>
            <p:cNvSpPr/>
            <p:nvPr/>
          </p:nvSpPr>
          <p:spPr>
            <a:xfrm>
              <a:off x="4721288" y="713093"/>
              <a:ext cx="3657600" cy="3732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9F644FC-D1D6-E762-7F4C-48CFE0C69C3E}"/>
                </a:ext>
              </a:extLst>
            </p:cNvPr>
            <p:cNvSpPr/>
            <p:nvPr/>
          </p:nvSpPr>
          <p:spPr>
            <a:xfrm rot="3002002">
              <a:off x="8118525" y="673265"/>
              <a:ext cx="442800" cy="442003"/>
            </a:xfrm>
            <a:prstGeom prst="roundRect">
              <a:avLst/>
            </a:prstGeom>
            <a:solidFill>
              <a:srgbClr val="16CC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AC6610-5FB5-282D-DB4E-FF5D2B7DE0BA}"/>
                </a:ext>
              </a:extLst>
            </p:cNvPr>
            <p:cNvSpPr txBox="1"/>
            <p:nvPr/>
          </p:nvSpPr>
          <p:spPr>
            <a:xfrm>
              <a:off x="4947880" y="719433"/>
              <a:ext cx="3118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az-Latn-AZ" b="1" dirty="0"/>
                <a:t>           </a:t>
              </a:r>
              <a:r>
                <a:rPr lang="en-US" b="1" dirty="0" err="1"/>
                <a:t>Çətinliklər</a:t>
              </a:r>
              <a:r>
                <a:rPr lang="en-US" b="1" dirty="0"/>
                <a:t> </a:t>
              </a:r>
              <a:r>
                <a:rPr lang="en-US" b="1" dirty="0" err="1"/>
                <a:t>və</a:t>
              </a:r>
              <a:r>
                <a:rPr lang="en-US" b="1" dirty="0"/>
                <a:t> </a:t>
              </a:r>
              <a:r>
                <a:rPr lang="en-US" b="1" dirty="0" err="1"/>
                <a:t>risklər</a:t>
              </a:r>
              <a:endParaRPr lang="en-US" b="1" dirty="0">
                <a:solidFill>
                  <a:prstClr val="black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BE691B-D399-E3DE-342A-A872C50302CA}"/>
                </a:ext>
              </a:extLst>
            </p:cNvPr>
            <p:cNvSpPr txBox="1"/>
            <p:nvPr/>
          </p:nvSpPr>
          <p:spPr>
            <a:xfrm>
              <a:off x="8072807" y="675770"/>
              <a:ext cx="6064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z-Latn-AZ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06</a:t>
              </a:r>
              <a:endPara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73A34A-7D3A-B5FE-5338-0C2950053293}"/>
              </a:ext>
            </a:extLst>
          </p:cNvPr>
          <p:cNvGrpSpPr/>
          <p:nvPr/>
        </p:nvGrpSpPr>
        <p:grpSpPr>
          <a:xfrm>
            <a:off x="1189398" y="5728694"/>
            <a:ext cx="5529403" cy="442800"/>
            <a:chOff x="4721288" y="672867"/>
            <a:chExt cx="5242698" cy="4428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C9A00F-17FD-757C-5106-F3EFD433CA84}"/>
                </a:ext>
              </a:extLst>
            </p:cNvPr>
            <p:cNvSpPr/>
            <p:nvPr/>
          </p:nvSpPr>
          <p:spPr>
            <a:xfrm>
              <a:off x="4721288" y="713093"/>
              <a:ext cx="3657600" cy="3732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AA71AEA-9583-117D-F29A-D4A1DBF65593}"/>
                </a:ext>
              </a:extLst>
            </p:cNvPr>
            <p:cNvSpPr/>
            <p:nvPr/>
          </p:nvSpPr>
          <p:spPr>
            <a:xfrm rot="3002002">
              <a:off x="8118525" y="673265"/>
              <a:ext cx="442800" cy="442003"/>
            </a:xfrm>
            <a:prstGeom prst="roundRect">
              <a:avLst/>
            </a:prstGeom>
            <a:solidFill>
              <a:srgbClr val="16CC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76D885-F89A-8A8F-6810-582A802A8184}"/>
                </a:ext>
              </a:extLst>
            </p:cNvPr>
            <p:cNvSpPr txBox="1"/>
            <p:nvPr/>
          </p:nvSpPr>
          <p:spPr>
            <a:xfrm>
              <a:off x="5995582" y="681288"/>
              <a:ext cx="39684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z-Latn-AZ" alt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alatino Linotype" panose="02040502050505030304" pitchFamily="18" charset="0"/>
                </a:rPr>
                <a:t>Nəticə</a:t>
              </a:r>
              <a:endParaRPr kumimoji="0" lang="en-US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alatino Linotype" panose="0204050205050503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558D03-48D8-A919-96D9-C23C0A083F95}"/>
                </a:ext>
              </a:extLst>
            </p:cNvPr>
            <p:cNvSpPr txBox="1"/>
            <p:nvPr/>
          </p:nvSpPr>
          <p:spPr>
            <a:xfrm rot="253613">
              <a:off x="8072807" y="675770"/>
              <a:ext cx="6064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z-Latn-AZ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07</a:t>
              </a:r>
              <a:endPara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944D252-46CC-85EA-DB09-FDED5A4B27E7}"/>
              </a:ext>
            </a:extLst>
          </p:cNvPr>
          <p:cNvGrpSpPr/>
          <p:nvPr/>
        </p:nvGrpSpPr>
        <p:grpSpPr>
          <a:xfrm>
            <a:off x="2694322" y="4156619"/>
            <a:ext cx="4174458" cy="442800"/>
            <a:chOff x="4721288" y="672867"/>
            <a:chExt cx="3958008" cy="4428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82BBA8-0904-9816-A0E7-529F504800DB}"/>
                </a:ext>
              </a:extLst>
            </p:cNvPr>
            <p:cNvSpPr/>
            <p:nvPr/>
          </p:nvSpPr>
          <p:spPr>
            <a:xfrm>
              <a:off x="4721288" y="713093"/>
              <a:ext cx="3657600" cy="3732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01B4801C-04CC-7C2C-ADC7-6175D9A8235B}"/>
                </a:ext>
              </a:extLst>
            </p:cNvPr>
            <p:cNvSpPr/>
            <p:nvPr/>
          </p:nvSpPr>
          <p:spPr>
            <a:xfrm rot="3002002">
              <a:off x="8118525" y="673265"/>
              <a:ext cx="442800" cy="442003"/>
            </a:xfrm>
            <a:prstGeom prst="roundRect">
              <a:avLst/>
            </a:prstGeom>
            <a:solidFill>
              <a:srgbClr val="16CC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16C57F-DB7A-2C5A-D856-40E982999FAF}"/>
                </a:ext>
              </a:extLst>
            </p:cNvPr>
            <p:cNvSpPr txBox="1"/>
            <p:nvPr/>
          </p:nvSpPr>
          <p:spPr>
            <a:xfrm>
              <a:off x="4996422" y="713093"/>
              <a:ext cx="34977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900" b="1" dirty="0" err="1"/>
                <a:t>Tibbi</a:t>
              </a:r>
              <a:r>
                <a:rPr lang="en-US" sz="1900" b="1" dirty="0"/>
                <a:t> </a:t>
              </a:r>
              <a:r>
                <a:rPr lang="en-US" sz="1900" b="1" dirty="0" err="1"/>
                <a:t>analiz</a:t>
              </a:r>
              <a:r>
                <a:rPr lang="en-US" sz="1900" b="1" dirty="0"/>
                <a:t> </a:t>
              </a:r>
              <a:r>
                <a:rPr lang="en-US" sz="1900" b="1" dirty="0" err="1"/>
                <a:t>və</a:t>
              </a:r>
              <a:r>
                <a:rPr lang="en-US" sz="1900" b="1" dirty="0"/>
                <a:t> </a:t>
              </a:r>
              <a:r>
                <a:rPr lang="en-US" sz="1900" b="1" dirty="0" err="1"/>
                <a:t>süni</a:t>
              </a:r>
              <a:r>
                <a:rPr lang="en-US" sz="1900" b="1" dirty="0"/>
                <a:t> </a:t>
              </a:r>
              <a:r>
                <a:rPr lang="en-US" sz="1900" b="1" dirty="0" err="1"/>
                <a:t>intellekt</a:t>
              </a:r>
              <a:endParaRPr lang="en-US" sz="1900" b="1" dirty="0">
                <a:solidFill>
                  <a:prstClr val="black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2C61B5B-226F-8D19-6529-A863EFEEC9E5}"/>
                </a:ext>
              </a:extLst>
            </p:cNvPr>
            <p:cNvSpPr txBox="1"/>
            <p:nvPr/>
          </p:nvSpPr>
          <p:spPr>
            <a:xfrm>
              <a:off x="8072807" y="675770"/>
              <a:ext cx="6064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z-Latn-AZ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05</a:t>
              </a:r>
              <a:endPara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CC32E03-B40D-697F-16B2-533E02A54FDE}"/>
              </a:ext>
            </a:extLst>
          </p:cNvPr>
          <p:cNvGrpSpPr/>
          <p:nvPr/>
        </p:nvGrpSpPr>
        <p:grpSpPr>
          <a:xfrm>
            <a:off x="3138721" y="3207600"/>
            <a:ext cx="4174457" cy="442800"/>
            <a:chOff x="4721289" y="672867"/>
            <a:chExt cx="3958007" cy="4428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F47B07E-E0AE-3998-9D50-C70FAD95F848}"/>
                </a:ext>
              </a:extLst>
            </p:cNvPr>
            <p:cNvSpPr/>
            <p:nvPr/>
          </p:nvSpPr>
          <p:spPr>
            <a:xfrm>
              <a:off x="4721289" y="713093"/>
              <a:ext cx="3657600" cy="3732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ECF53995-9EB6-7B18-65F9-B1D7D1EFDF59}"/>
                </a:ext>
              </a:extLst>
            </p:cNvPr>
            <p:cNvSpPr/>
            <p:nvPr/>
          </p:nvSpPr>
          <p:spPr>
            <a:xfrm rot="3002002">
              <a:off x="8118525" y="673265"/>
              <a:ext cx="442800" cy="442003"/>
            </a:xfrm>
            <a:prstGeom prst="roundRect">
              <a:avLst/>
            </a:prstGeom>
            <a:solidFill>
              <a:srgbClr val="16CC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7C9FC37-0072-5201-BC7F-739F5B72CB3B}"/>
                </a:ext>
              </a:extLst>
            </p:cNvPr>
            <p:cNvSpPr txBox="1"/>
            <p:nvPr/>
          </p:nvSpPr>
          <p:spPr>
            <a:xfrm>
              <a:off x="5251348" y="704222"/>
              <a:ext cx="24806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/>
                <a:t>Tele-</a:t>
              </a:r>
              <a:r>
                <a:rPr lang="en-US" sz="2000" b="1" dirty="0" err="1"/>
                <a:t>tibb</a:t>
              </a:r>
              <a:r>
                <a:rPr lang="en-US" sz="2000" b="1" dirty="0"/>
                <a:t> </a:t>
              </a:r>
              <a:r>
                <a:rPr lang="en-US" sz="2000" b="1" dirty="0" err="1"/>
                <a:t>xidmətləri</a:t>
              </a:r>
              <a:endParaRPr lang="en-US" sz="2000" b="1" dirty="0">
                <a:solidFill>
                  <a:prstClr val="black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2C77AD-8458-8F40-1571-8F96663BC60A}"/>
                </a:ext>
              </a:extLst>
            </p:cNvPr>
            <p:cNvSpPr txBox="1"/>
            <p:nvPr/>
          </p:nvSpPr>
          <p:spPr>
            <a:xfrm>
              <a:off x="8072807" y="675770"/>
              <a:ext cx="6064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z-Latn-AZ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04</a:t>
              </a:r>
              <a:endPara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8C7186F-7B80-FA7E-AE74-3F0138C0F745}"/>
              </a:ext>
            </a:extLst>
          </p:cNvPr>
          <p:cNvGrpSpPr/>
          <p:nvPr/>
        </p:nvGrpSpPr>
        <p:grpSpPr>
          <a:xfrm>
            <a:off x="0" y="701073"/>
            <a:ext cx="6024814" cy="5701004"/>
            <a:chOff x="0" y="559837"/>
            <a:chExt cx="5712422" cy="570100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EA950C6-D72A-D81F-F2AF-D6D21FA208D9}"/>
                </a:ext>
              </a:extLst>
            </p:cNvPr>
            <p:cNvSpPr/>
            <p:nvPr/>
          </p:nvSpPr>
          <p:spPr>
            <a:xfrm>
              <a:off x="0" y="559837"/>
              <a:ext cx="3275045" cy="5701004"/>
            </a:xfrm>
            <a:prstGeom prst="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546E25C3-F981-4411-F166-3AD7B72D7C20}"/>
                </a:ext>
              </a:extLst>
            </p:cNvPr>
            <p:cNvSpPr/>
            <p:nvPr/>
          </p:nvSpPr>
          <p:spPr>
            <a:xfrm rot="2639729">
              <a:off x="985444" y="1140108"/>
              <a:ext cx="4579200" cy="4577783"/>
            </a:xfrm>
            <a:prstGeom prst="round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999D98B-E12B-F64A-3DDE-FA351289234F}"/>
                </a:ext>
              </a:extLst>
            </p:cNvPr>
            <p:cNvSpPr/>
            <p:nvPr/>
          </p:nvSpPr>
          <p:spPr>
            <a:xfrm rot="2639729">
              <a:off x="1631644" y="1766578"/>
              <a:ext cx="3286800" cy="32875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B980E0-EEB5-4A88-1F0C-ED1B23A1D256}"/>
                </a:ext>
              </a:extLst>
            </p:cNvPr>
            <p:cNvSpPr txBox="1"/>
            <p:nvPr/>
          </p:nvSpPr>
          <p:spPr>
            <a:xfrm>
              <a:off x="2594419" y="2831340"/>
              <a:ext cx="31180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5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25 -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0.25 4.44444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0.25 -2.96296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0.25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25 -4.44444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25 2.96296E-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0.25 -2.59259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AA19E-A965-523E-FC41-1FFD8CF74B00}"/>
              </a:ext>
            </a:extLst>
          </p:cNvPr>
          <p:cNvSpPr txBox="1"/>
          <p:nvPr/>
        </p:nvSpPr>
        <p:spPr>
          <a:xfrm>
            <a:off x="543418" y="2111008"/>
            <a:ext cx="5147988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73F8B-1031-5B78-9C8E-0C91B6672717}"/>
              </a:ext>
            </a:extLst>
          </p:cNvPr>
          <p:cNvSpPr txBox="1"/>
          <p:nvPr/>
        </p:nvSpPr>
        <p:spPr>
          <a:xfrm>
            <a:off x="592542" y="1297439"/>
            <a:ext cx="4511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Palatino Linotype" panose="02040502050505030304" pitchFamily="18" charset="0"/>
              </a:rPr>
              <a:t>Giriş</a:t>
            </a:r>
            <a:endParaRPr lang="en-US" sz="3200" b="1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D90F1-8085-48B4-92EE-EC94938EE716}"/>
              </a:ext>
            </a:extLst>
          </p:cNvPr>
          <p:cNvSpPr txBox="1"/>
          <p:nvPr/>
        </p:nvSpPr>
        <p:spPr>
          <a:xfrm>
            <a:off x="433745" y="2551519"/>
            <a:ext cx="453014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Bulud</a:t>
            </a:r>
            <a:r>
              <a:rPr lang="en-US" dirty="0"/>
              <a:t> </a:t>
            </a:r>
            <a:r>
              <a:rPr lang="en-US" dirty="0" err="1"/>
              <a:t>texnologiyası</a:t>
            </a:r>
            <a:r>
              <a:rPr lang="en-US" dirty="0"/>
              <a:t> </a:t>
            </a:r>
            <a:r>
              <a:rPr lang="en-US" dirty="0" err="1"/>
              <a:t>məlumatların</a:t>
            </a:r>
            <a:r>
              <a:rPr lang="en-US" dirty="0"/>
              <a:t> internet </a:t>
            </a:r>
            <a:r>
              <a:rPr lang="en-US" dirty="0" err="1"/>
              <a:t>üzərindən</a:t>
            </a:r>
            <a:r>
              <a:rPr lang="en-US" dirty="0"/>
              <a:t> </a:t>
            </a:r>
            <a:r>
              <a:rPr lang="en-US" dirty="0" err="1"/>
              <a:t>saxlanılması</a:t>
            </a:r>
            <a:r>
              <a:rPr lang="en-US" dirty="0"/>
              <a:t>, </a:t>
            </a:r>
            <a:r>
              <a:rPr lang="en-US" dirty="0" err="1"/>
              <a:t>idarə</a:t>
            </a:r>
            <a:r>
              <a:rPr lang="en-US" dirty="0"/>
              <a:t> </a:t>
            </a:r>
            <a:r>
              <a:rPr lang="en-US" dirty="0" err="1"/>
              <a:t>olunması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paylaşılmasını</a:t>
            </a:r>
            <a:r>
              <a:rPr lang="en-US" dirty="0"/>
              <a:t> </a:t>
            </a:r>
            <a:r>
              <a:rPr lang="en-US" dirty="0" err="1"/>
              <a:t>təmin</a:t>
            </a:r>
            <a:r>
              <a:rPr lang="en-US" dirty="0"/>
              <a:t> </a:t>
            </a:r>
            <a:r>
              <a:rPr lang="en-US" dirty="0" err="1"/>
              <a:t>edən</a:t>
            </a:r>
            <a:r>
              <a:rPr lang="en-US" dirty="0"/>
              <a:t> </a:t>
            </a:r>
            <a:r>
              <a:rPr lang="en-US" dirty="0" err="1"/>
              <a:t>müasir</a:t>
            </a:r>
            <a:r>
              <a:rPr lang="en-US" dirty="0"/>
              <a:t> </a:t>
            </a:r>
            <a:r>
              <a:rPr lang="en-US" dirty="0" err="1"/>
              <a:t>yanaşmadır</a:t>
            </a:r>
            <a:r>
              <a:rPr lang="en-US" dirty="0"/>
              <a:t>. Bu </a:t>
            </a:r>
            <a:r>
              <a:rPr lang="en-US" dirty="0" err="1"/>
              <a:t>texnologiya</a:t>
            </a:r>
            <a:r>
              <a:rPr lang="en-US" dirty="0"/>
              <a:t> </a:t>
            </a:r>
            <a:r>
              <a:rPr lang="en-US" dirty="0" err="1"/>
              <a:t>həm</a:t>
            </a:r>
            <a:r>
              <a:rPr lang="en-US" dirty="0"/>
              <a:t> </a:t>
            </a:r>
            <a:r>
              <a:rPr lang="en-US" dirty="0" err="1"/>
              <a:t>təhsil</a:t>
            </a:r>
            <a:r>
              <a:rPr lang="en-US" dirty="0"/>
              <a:t>, </a:t>
            </a:r>
            <a:r>
              <a:rPr lang="en-US" dirty="0" err="1"/>
              <a:t>həm</a:t>
            </a:r>
            <a:r>
              <a:rPr lang="en-US" dirty="0"/>
              <a:t> </a:t>
            </a:r>
            <a:r>
              <a:rPr lang="en-US" dirty="0" err="1"/>
              <a:t>də</a:t>
            </a:r>
            <a:r>
              <a:rPr lang="en-US" dirty="0"/>
              <a:t> </a:t>
            </a:r>
            <a:r>
              <a:rPr lang="en-US" dirty="0" err="1"/>
              <a:t>tibb</a:t>
            </a:r>
            <a:r>
              <a:rPr lang="en-US" dirty="0"/>
              <a:t> </a:t>
            </a:r>
            <a:r>
              <a:rPr lang="en-US" dirty="0" err="1"/>
              <a:t>sahəsində</a:t>
            </a:r>
            <a:r>
              <a:rPr lang="en-US" dirty="0"/>
              <a:t> </a:t>
            </a:r>
            <a:r>
              <a:rPr lang="en-US" dirty="0" err="1"/>
              <a:t>böyük</a:t>
            </a:r>
            <a:r>
              <a:rPr lang="en-US" dirty="0"/>
              <a:t> </a:t>
            </a:r>
            <a:r>
              <a:rPr lang="en-US" dirty="0" err="1"/>
              <a:t>transformasiya</a:t>
            </a:r>
            <a:r>
              <a:rPr lang="en-US" dirty="0"/>
              <a:t> </a:t>
            </a:r>
            <a:r>
              <a:rPr lang="en-US" dirty="0" err="1"/>
              <a:t>yaradıb</a:t>
            </a:r>
            <a:r>
              <a:rPr lang="en-US" dirty="0"/>
              <a:t>. </a:t>
            </a:r>
            <a:r>
              <a:rPr lang="en-US" dirty="0" err="1"/>
              <a:t>Ənənəvi</a:t>
            </a:r>
            <a:r>
              <a:rPr lang="en-US" dirty="0"/>
              <a:t> </a:t>
            </a:r>
            <a:r>
              <a:rPr lang="en-US" dirty="0" err="1"/>
              <a:t>lokal</a:t>
            </a:r>
            <a:r>
              <a:rPr lang="en-US" dirty="0"/>
              <a:t> </a:t>
            </a:r>
            <a:r>
              <a:rPr lang="en-US" dirty="0" err="1"/>
              <a:t>serverlər</a:t>
            </a:r>
            <a:r>
              <a:rPr lang="en-US" dirty="0"/>
              <a:t> </a:t>
            </a:r>
            <a:r>
              <a:rPr lang="en-US" dirty="0" err="1"/>
              <a:t>yerini</a:t>
            </a:r>
            <a:r>
              <a:rPr lang="en-US" dirty="0"/>
              <a:t> </a:t>
            </a:r>
            <a:r>
              <a:rPr lang="en-US" dirty="0" err="1"/>
              <a:t>çevik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təhlükəsiz</a:t>
            </a:r>
            <a:r>
              <a:rPr lang="en-US" dirty="0"/>
              <a:t> </a:t>
            </a:r>
            <a:r>
              <a:rPr lang="en-US" dirty="0" err="1"/>
              <a:t>bulud</a:t>
            </a:r>
            <a:r>
              <a:rPr lang="en-US" dirty="0"/>
              <a:t> </a:t>
            </a:r>
            <a:r>
              <a:rPr lang="en-US" dirty="0" err="1"/>
              <a:t>infrastrukturuna</a:t>
            </a:r>
            <a:r>
              <a:rPr lang="en-US" dirty="0"/>
              <a:t> </a:t>
            </a:r>
            <a:r>
              <a:rPr lang="en-US" dirty="0" err="1"/>
              <a:t>verib</a:t>
            </a:r>
            <a:r>
              <a:rPr lang="en-US" dirty="0"/>
              <a:t>. </a:t>
            </a:r>
            <a:r>
              <a:rPr lang="en-US" dirty="0" err="1"/>
              <a:t>Mövzu</a:t>
            </a:r>
            <a:r>
              <a:rPr lang="en-US" dirty="0"/>
              <a:t> </a:t>
            </a:r>
            <a:r>
              <a:rPr lang="en-US" dirty="0" err="1"/>
              <a:t>bulud</a:t>
            </a:r>
            <a:r>
              <a:rPr lang="en-US" dirty="0"/>
              <a:t> </a:t>
            </a:r>
            <a:r>
              <a:rPr lang="en-US" dirty="0" err="1"/>
              <a:t>texnologiyasının</a:t>
            </a:r>
            <a:r>
              <a:rPr lang="en-US" dirty="0"/>
              <a:t> </a:t>
            </a:r>
            <a:r>
              <a:rPr lang="en-US" dirty="0" err="1"/>
              <a:t>tətbiqi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üstünlüklərini</a:t>
            </a:r>
            <a:r>
              <a:rPr lang="en-US" dirty="0"/>
              <a:t> </a:t>
            </a:r>
            <a:r>
              <a:rPr lang="en-US" dirty="0" err="1"/>
              <a:t>əhatə</a:t>
            </a:r>
            <a:r>
              <a:rPr lang="en-US" dirty="0"/>
              <a:t> </a:t>
            </a:r>
            <a:r>
              <a:rPr lang="en-US" dirty="0" err="1"/>
              <a:t>edir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36D98E-E997-F592-D81C-251F68C60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089" y="780310"/>
            <a:ext cx="4749196" cy="47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90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ED68B-2CD1-5392-999D-A2041B26D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67C41-27BF-B019-66AD-1409B7ACBFF0}"/>
              </a:ext>
            </a:extLst>
          </p:cNvPr>
          <p:cNvSpPr txBox="1"/>
          <p:nvPr/>
        </p:nvSpPr>
        <p:spPr>
          <a:xfrm>
            <a:off x="558166" y="634868"/>
            <a:ext cx="4938970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 err="1"/>
              <a:t>Bulud</a:t>
            </a:r>
            <a:r>
              <a:rPr lang="en-US" sz="3200" b="1" dirty="0"/>
              <a:t> </a:t>
            </a:r>
            <a:r>
              <a:rPr lang="en-US" sz="3200" b="1" dirty="0" err="1"/>
              <a:t>texnologiyasının</a:t>
            </a:r>
            <a:r>
              <a:rPr lang="en-US" sz="3200" b="1" dirty="0"/>
              <a:t> </a:t>
            </a:r>
            <a:r>
              <a:rPr lang="en-US" sz="3200" b="1" dirty="0" err="1"/>
              <a:t>anlayışı</a:t>
            </a:r>
            <a:endParaRPr lang="en-US" sz="3200" b="1" kern="1200" dirty="0">
              <a:solidFill>
                <a:schemeClr val="tx1"/>
              </a:solidFill>
              <a:latin typeface="Palatino Linotype" panose="02040502050505030304" pitchFamily="18" charset="0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E7692D-849E-FD64-114B-884380250112}"/>
              </a:ext>
            </a:extLst>
          </p:cNvPr>
          <p:cNvSpPr txBox="1"/>
          <p:nvPr/>
        </p:nvSpPr>
        <p:spPr>
          <a:xfrm>
            <a:off x="543418" y="2111008"/>
            <a:ext cx="5147988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3B2441E2-8D15-C724-D2AA-69C68E489243}"/>
              </a:ext>
            </a:extLst>
          </p:cNvPr>
          <p:cNvGrpSpPr/>
          <p:nvPr/>
        </p:nvGrpSpPr>
        <p:grpSpPr>
          <a:xfrm>
            <a:off x="9855241" y="-2646594"/>
            <a:ext cx="495148" cy="395609"/>
            <a:chOff x="582846" y="-42754"/>
            <a:chExt cx="3619627" cy="313461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554D1128-B270-D20F-E0EB-B125F1D81AD4}"/>
                </a:ext>
              </a:extLst>
            </p:cNvPr>
            <p:cNvSpPr/>
            <p:nvPr/>
          </p:nvSpPr>
          <p:spPr>
            <a:xfrm>
              <a:off x="582846" y="-42754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/>
            <a:lstStyle/>
            <a:p>
              <a:pPr defTabSz="609630"/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7" name="Group 4">
            <a:extLst>
              <a:ext uri="{FF2B5EF4-FFF2-40B4-BE49-F238E27FC236}">
                <a16:creationId xmlns:a16="http://schemas.microsoft.com/office/drawing/2014/main" id="{93231419-196A-5D49-C368-BF0DC5C27E96}"/>
              </a:ext>
            </a:extLst>
          </p:cNvPr>
          <p:cNvGrpSpPr/>
          <p:nvPr/>
        </p:nvGrpSpPr>
        <p:grpSpPr>
          <a:xfrm>
            <a:off x="5234472" y="-6735611"/>
            <a:ext cx="349562" cy="279290"/>
            <a:chOff x="0" y="0"/>
            <a:chExt cx="3619627" cy="3134614"/>
          </a:xfrm>
          <a:solidFill>
            <a:schemeClr val="accent1">
              <a:lumMod val="50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9779F381-B1DB-72EF-2B56-0BF8FE39FCBB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0" name="Group 6">
            <a:extLst>
              <a:ext uri="{FF2B5EF4-FFF2-40B4-BE49-F238E27FC236}">
                <a16:creationId xmlns:a16="http://schemas.microsoft.com/office/drawing/2014/main" id="{290D6291-35E9-A747-E9F0-42D3865B91ED}"/>
              </a:ext>
            </a:extLst>
          </p:cNvPr>
          <p:cNvGrpSpPr/>
          <p:nvPr/>
        </p:nvGrpSpPr>
        <p:grpSpPr>
          <a:xfrm>
            <a:off x="8011994" y="-4570994"/>
            <a:ext cx="536298" cy="428462"/>
            <a:chOff x="0" y="0"/>
            <a:chExt cx="4282440" cy="3708400"/>
          </a:xfrm>
          <a:solidFill>
            <a:schemeClr val="accent2">
              <a:lumMod val="75000"/>
            </a:schemeClr>
          </a:solidFill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00F48B6A-89F0-9F63-F93A-C58128C913A8}"/>
                </a:ext>
              </a:extLst>
            </p:cNvPr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2" name="Hexagon 21">
            <a:extLst>
              <a:ext uri="{FF2B5EF4-FFF2-40B4-BE49-F238E27FC236}">
                <a16:creationId xmlns:a16="http://schemas.microsoft.com/office/drawing/2014/main" id="{6800211A-BCED-4383-16E0-6663CA1C0964}"/>
              </a:ext>
            </a:extLst>
          </p:cNvPr>
          <p:cNvSpPr/>
          <p:nvPr/>
        </p:nvSpPr>
        <p:spPr>
          <a:xfrm>
            <a:off x="8290370" y="-7239416"/>
            <a:ext cx="257921" cy="208344"/>
          </a:xfrm>
          <a:prstGeom prst="hexag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8E368E-A43D-1304-29A8-04FC7420C87E}"/>
              </a:ext>
            </a:extLst>
          </p:cNvPr>
          <p:cNvSpPr txBox="1"/>
          <p:nvPr/>
        </p:nvSpPr>
        <p:spPr>
          <a:xfrm>
            <a:off x="538031" y="2656542"/>
            <a:ext cx="44529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Bulud</a:t>
            </a:r>
            <a:r>
              <a:rPr lang="en-US" dirty="0"/>
              <a:t> </a:t>
            </a:r>
            <a:r>
              <a:rPr lang="en-US" dirty="0" err="1"/>
              <a:t>texnologiyası</a:t>
            </a:r>
            <a:r>
              <a:rPr lang="en-US" dirty="0"/>
              <a:t> </a:t>
            </a:r>
            <a:r>
              <a:rPr lang="en-US" dirty="0" err="1"/>
              <a:t>istifadəçiyə</a:t>
            </a:r>
            <a:r>
              <a:rPr lang="en-US" dirty="0"/>
              <a:t> </a:t>
            </a:r>
            <a:r>
              <a:rPr lang="en-US" dirty="0" err="1"/>
              <a:t>fiziki</a:t>
            </a:r>
            <a:r>
              <a:rPr lang="en-US" dirty="0"/>
              <a:t> </a:t>
            </a:r>
            <a:r>
              <a:rPr lang="en-US" dirty="0" err="1"/>
              <a:t>infrastruktura</a:t>
            </a:r>
            <a:r>
              <a:rPr lang="en-US" dirty="0"/>
              <a:t> </a:t>
            </a:r>
            <a:r>
              <a:rPr lang="en-US" dirty="0" err="1"/>
              <a:t>ehtiyac</a:t>
            </a:r>
            <a:r>
              <a:rPr lang="en-US" dirty="0"/>
              <a:t> </a:t>
            </a:r>
            <a:r>
              <a:rPr lang="en-US" dirty="0" err="1"/>
              <a:t>olmadan</a:t>
            </a:r>
            <a:r>
              <a:rPr lang="en-US" dirty="0"/>
              <a:t> </a:t>
            </a:r>
            <a:r>
              <a:rPr lang="en-US" dirty="0" err="1"/>
              <a:t>xidmətlərdən</a:t>
            </a:r>
            <a:r>
              <a:rPr lang="en-US" dirty="0"/>
              <a:t> </a:t>
            </a:r>
            <a:r>
              <a:rPr lang="en-US" dirty="0" err="1"/>
              <a:t>onlayn</a:t>
            </a:r>
            <a:r>
              <a:rPr lang="en-US" dirty="0"/>
              <a:t> </a:t>
            </a:r>
            <a:r>
              <a:rPr lang="en-US" dirty="0" err="1"/>
              <a:t>şəkildə</a:t>
            </a:r>
            <a:r>
              <a:rPr lang="en-US" dirty="0"/>
              <a:t> </a:t>
            </a:r>
            <a:r>
              <a:rPr lang="en-US" dirty="0" err="1"/>
              <a:t>yararlanmaq</a:t>
            </a:r>
            <a:r>
              <a:rPr lang="en-US" dirty="0"/>
              <a:t> </a:t>
            </a:r>
            <a:r>
              <a:rPr lang="en-US" dirty="0" err="1"/>
              <a:t>imkanı</a:t>
            </a:r>
            <a:r>
              <a:rPr lang="en-US" dirty="0"/>
              <a:t> </a:t>
            </a:r>
            <a:r>
              <a:rPr lang="en-US" dirty="0" err="1"/>
              <a:t>verir</a:t>
            </a:r>
            <a:r>
              <a:rPr lang="en-US" dirty="0"/>
              <a:t>. </a:t>
            </a:r>
            <a:r>
              <a:rPr lang="en-US" dirty="0" err="1"/>
              <a:t>İstifadəçilər</a:t>
            </a:r>
            <a:r>
              <a:rPr lang="en-US" dirty="0"/>
              <a:t> </a:t>
            </a:r>
            <a:r>
              <a:rPr lang="en-US" dirty="0" err="1"/>
              <a:t>məlumatlara</a:t>
            </a:r>
            <a:r>
              <a:rPr lang="en-US" dirty="0"/>
              <a:t> </a:t>
            </a:r>
            <a:r>
              <a:rPr lang="en-US" dirty="0" err="1"/>
              <a:t>istənilən</a:t>
            </a:r>
            <a:r>
              <a:rPr lang="en-US" dirty="0"/>
              <a:t> </a:t>
            </a:r>
            <a:r>
              <a:rPr lang="en-US" dirty="0" err="1"/>
              <a:t>yerdən</a:t>
            </a:r>
            <a:r>
              <a:rPr lang="en-US" dirty="0"/>
              <a:t> </a:t>
            </a:r>
            <a:r>
              <a:rPr lang="en-US" dirty="0" err="1"/>
              <a:t>qoşula</a:t>
            </a:r>
            <a:r>
              <a:rPr lang="en-US" dirty="0"/>
              <a:t> </a:t>
            </a:r>
            <a:r>
              <a:rPr lang="en-US" dirty="0" err="1"/>
              <a:t>bilirlər</a:t>
            </a:r>
            <a:r>
              <a:rPr lang="en-US" dirty="0"/>
              <a:t>. </a:t>
            </a:r>
            <a:r>
              <a:rPr lang="en-US" dirty="0" err="1"/>
              <a:t>Sistemin</a:t>
            </a:r>
            <a:r>
              <a:rPr lang="en-US" dirty="0"/>
              <a:t> </a:t>
            </a:r>
            <a:r>
              <a:rPr lang="en-US" dirty="0" err="1"/>
              <a:t>əsas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paylanmış</a:t>
            </a:r>
            <a:r>
              <a:rPr lang="en-US" dirty="0"/>
              <a:t> </a:t>
            </a:r>
            <a:r>
              <a:rPr lang="en-US" dirty="0" err="1"/>
              <a:t>serverlər</a:t>
            </a:r>
            <a:r>
              <a:rPr lang="en-US" dirty="0"/>
              <a:t> </a:t>
            </a:r>
            <a:r>
              <a:rPr lang="en-US" dirty="0" err="1"/>
              <a:t>şəbəkəsidir</a:t>
            </a:r>
            <a:r>
              <a:rPr lang="en-US" dirty="0"/>
              <a:t>. Bu model </a:t>
            </a:r>
            <a:r>
              <a:rPr lang="en-US" dirty="0" err="1"/>
              <a:t>həm</a:t>
            </a:r>
            <a:r>
              <a:rPr lang="en-US" dirty="0"/>
              <a:t> </a:t>
            </a:r>
            <a:r>
              <a:rPr lang="en-US" dirty="0" err="1"/>
              <a:t>elastiklik</a:t>
            </a:r>
            <a:r>
              <a:rPr lang="en-US" dirty="0"/>
              <a:t>, </a:t>
            </a:r>
            <a:r>
              <a:rPr lang="en-US" dirty="0" err="1"/>
              <a:t>həm</a:t>
            </a:r>
            <a:r>
              <a:rPr lang="en-US" dirty="0"/>
              <a:t> </a:t>
            </a:r>
            <a:r>
              <a:rPr lang="en-US" dirty="0" err="1"/>
              <a:t>təhlükəsizlik</a:t>
            </a:r>
            <a:r>
              <a:rPr lang="en-US" dirty="0"/>
              <a:t>, </a:t>
            </a:r>
            <a:r>
              <a:rPr lang="en-US" dirty="0" err="1"/>
              <a:t>həm</a:t>
            </a:r>
            <a:r>
              <a:rPr lang="en-US" dirty="0"/>
              <a:t> </a:t>
            </a:r>
            <a:r>
              <a:rPr lang="en-US" dirty="0" err="1"/>
              <a:t>də</a:t>
            </a:r>
            <a:r>
              <a:rPr lang="en-US" dirty="0"/>
              <a:t> </a:t>
            </a:r>
            <a:r>
              <a:rPr lang="en-US" dirty="0" err="1"/>
              <a:t>qənaət</a:t>
            </a:r>
            <a:r>
              <a:rPr lang="en-US" dirty="0"/>
              <a:t> </a:t>
            </a:r>
            <a:r>
              <a:rPr lang="en-US" dirty="0" err="1"/>
              <a:t>təmin</a:t>
            </a:r>
            <a:r>
              <a:rPr lang="en-US" dirty="0"/>
              <a:t> </a:t>
            </a:r>
            <a:r>
              <a:rPr lang="en-US" dirty="0" err="1"/>
              <a:t>edir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E0A2A2-C400-83C2-BAC3-EEC576AAC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254" y="442618"/>
            <a:ext cx="5281394" cy="568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8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13056-705A-84D8-5C1B-E107EF63A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27B3756-FC7F-26A8-F144-0032F4682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97761-A432-EDD3-2B60-F7C9376B931E}"/>
              </a:ext>
            </a:extLst>
          </p:cNvPr>
          <p:cNvSpPr txBox="1"/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AAE859-2FC4-E0AE-3A5D-4C5F03374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585D8A-41DD-6380-B275-81E0C5A7578F}"/>
              </a:ext>
            </a:extLst>
          </p:cNvPr>
          <p:cNvSpPr txBox="1"/>
          <p:nvPr/>
        </p:nvSpPr>
        <p:spPr>
          <a:xfrm>
            <a:off x="483239" y="2111008"/>
            <a:ext cx="4951867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E6FAD5-2993-118A-37BE-EDC102C85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712CB6-BFC9-B527-4D7A-103A3A1D6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0E08A6-0931-C98B-74AA-A108FF32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AD34D0-291B-F343-6286-EEB2FC688B1A}"/>
              </a:ext>
            </a:extLst>
          </p:cNvPr>
          <p:cNvSpPr txBox="1"/>
          <p:nvPr/>
        </p:nvSpPr>
        <p:spPr>
          <a:xfrm>
            <a:off x="543418" y="2111008"/>
            <a:ext cx="5147988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50911-502A-8EB9-6A2E-E3D892A8B470}"/>
              </a:ext>
            </a:extLst>
          </p:cNvPr>
          <p:cNvSpPr txBox="1"/>
          <p:nvPr/>
        </p:nvSpPr>
        <p:spPr>
          <a:xfrm>
            <a:off x="543418" y="1434908"/>
            <a:ext cx="5147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Bulud</a:t>
            </a:r>
            <a:r>
              <a:rPr lang="en-US" sz="2400" b="1" dirty="0"/>
              <a:t> </a:t>
            </a:r>
            <a:r>
              <a:rPr lang="en-US" sz="2400" b="1" dirty="0" err="1"/>
              <a:t>xidmətlərinin</a:t>
            </a:r>
            <a:r>
              <a:rPr lang="en-US" sz="2400" b="1" dirty="0"/>
              <a:t> </a:t>
            </a:r>
            <a:r>
              <a:rPr lang="en-US" sz="2400" b="1" dirty="0" err="1"/>
              <a:t>növləri</a:t>
            </a:r>
            <a:endParaRPr lang="en-US" sz="2400" b="1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5BE9908A-C9E5-9A00-4F2E-2E5E417631B2}"/>
              </a:ext>
            </a:extLst>
          </p:cNvPr>
          <p:cNvGrpSpPr/>
          <p:nvPr/>
        </p:nvGrpSpPr>
        <p:grpSpPr>
          <a:xfrm>
            <a:off x="9395164" y="10512980"/>
            <a:ext cx="628740" cy="485734"/>
            <a:chOff x="582846" y="-42754"/>
            <a:chExt cx="3619627" cy="313461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26590299-B70B-DF82-2D8F-FFE8500EB928}"/>
                </a:ext>
              </a:extLst>
            </p:cNvPr>
            <p:cNvSpPr/>
            <p:nvPr/>
          </p:nvSpPr>
          <p:spPr>
            <a:xfrm>
              <a:off x="582846" y="-42754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/>
            <a:lstStyle/>
            <a:p>
              <a:pPr defTabSz="609630"/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9" name="Group 4">
            <a:extLst>
              <a:ext uri="{FF2B5EF4-FFF2-40B4-BE49-F238E27FC236}">
                <a16:creationId xmlns:a16="http://schemas.microsoft.com/office/drawing/2014/main" id="{C244DC2E-1F37-1627-5F52-C5E9544F70C9}"/>
              </a:ext>
            </a:extLst>
          </p:cNvPr>
          <p:cNvGrpSpPr/>
          <p:nvPr/>
        </p:nvGrpSpPr>
        <p:grpSpPr>
          <a:xfrm>
            <a:off x="7589896" y="11394870"/>
            <a:ext cx="443874" cy="342916"/>
            <a:chOff x="0" y="0"/>
            <a:chExt cx="3619627" cy="3134614"/>
          </a:xfrm>
          <a:solidFill>
            <a:schemeClr val="accent1">
              <a:lumMod val="50000"/>
            </a:schemeClr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6B9ACC6-31CA-CA22-DC12-83BFE3775B00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1" name="Group 6">
            <a:extLst>
              <a:ext uri="{FF2B5EF4-FFF2-40B4-BE49-F238E27FC236}">
                <a16:creationId xmlns:a16="http://schemas.microsoft.com/office/drawing/2014/main" id="{577322ED-28AF-BE43-AAAB-75E8F328B5B3}"/>
              </a:ext>
            </a:extLst>
          </p:cNvPr>
          <p:cNvGrpSpPr/>
          <p:nvPr/>
        </p:nvGrpSpPr>
        <p:grpSpPr>
          <a:xfrm>
            <a:off x="8767808" y="7371593"/>
            <a:ext cx="680992" cy="526071"/>
            <a:chOff x="0" y="0"/>
            <a:chExt cx="4282440" cy="3708400"/>
          </a:xfrm>
          <a:solidFill>
            <a:schemeClr val="accent2">
              <a:lumMod val="75000"/>
            </a:schemeClr>
          </a:solidFill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0D423B2-FBCC-CD20-7A52-5DAFC79CD346}"/>
                </a:ext>
              </a:extLst>
            </p:cNvPr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" name="Hexagon 12">
            <a:extLst>
              <a:ext uri="{FF2B5EF4-FFF2-40B4-BE49-F238E27FC236}">
                <a16:creationId xmlns:a16="http://schemas.microsoft.com/office/drawing/2014/main" id="{4061A2B5-E212-A9C7-A921-68916B57820D}"/>
              </a:ext>
            </a:extLst>
          </p:cNvPr>
          <p:cNvSpPr/>
          <p:nvPr/>
        </p:nvSpPr>
        <p:spPr>
          <a:xfrm>
            <a:off x="8334682" y="8822376"/>
            <a:ext cx="327509" cy="255807"/>
          </a:xfrm>
          <a:prstGeom prst="hexag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84A506-8C42-37B6-B875-D92DAA880A4E}"/>
              </a:ext>
            </a:extLst>
          </p:cNvPr>
          <p:cNvSpPr txBox="1"/>
          <p:nvPr/>
        </p:nvSpPr>
        <p:spPr>
          <a:xfrm>
            <a:off x="464926" y="2248335"/>
            <a:ext cx="47669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Bulud</a:t>
            </a:r>
            <a:r>
              <a:rPr lang="en-US" sz="1600" dirty="0"/>
              <a:t> </a:t>
            </a:r>
            <a:r>
              <a:rPr lang="en-US" sz="1600" dirty="0" err="1"/>
              <a:t>xidmətləri</a:t>
            </a:r>
            <a:r>
              <a:rPr lang="en-US" sz="1600" dirty="0"/>
              <a:t> </a:t>
            </a:r>
            <a:r>
              <a:rPr lang="en-US" sz="1600" dirty="0" err="1"/>
              <a:t>əsasən</a:t>
            </a:r>
            <a:r>
              <a:rPr lang="en-US" sz="1600" dirty="0"/>
              <a:t> </a:t>
            </a:r>
            <a:r>
              <a:rPr lang="en-US" sz="1600" dirty="0" err="1"/>
              <a:t>üç</a:t>
            </a:r>
            <a:r>
              <a:rPr lang="en-US" sz="1600" dirty="0"/>
              <a:t> </a:t>
            </a:r>
            <a:r>
              <a:rPr lang="en-US" sz="1600" dirty="0" err="1"/>
              <a:t>qrupa</a:t>
            </a:r>
            <a:r>
              <a:rPr lang="en-US" sz="1600" dirty="0"/>
              <a:t> </a:t>
            </a:r>
            <a:r>
              <a:rPr lang="en-US" sz="1600" dirty="0" err="1"/>
              <a:t>bölünür</a:t>
            </a:r>
            <a:r>
              <a:rPr lang="en-US" sz="1600" dirty="0"/>
              <a:t>: IaaS, PaaS </a:t>
            </a:r>
            <a:r>
              <a:rPr lang="en-US" sz="1600" dirty="0" err="1"/>
              <a:t>və</a:t>
            </a:r>
            <a:r>
              <a:rPr lang="en-US" sz="1600" dirty="0"/>
              <a:t> SaaS. IaaS </a:t>
            </a:r>
            <a:r>
              <a:rPr lang="en-US" sz="1600" dirty="0" err="1"/>
              <a:t>infrastrukturun</a:t>
            </a:r>
            <a:r>
              <a:rPr lang="en-US" sz="1600" dirty="0"/>
              <a:t> </a:t>
            </a:r>
            <a:r>
              <a:rPr lang="en-US" sz="1600" dirty="0" err="1"/>
              <a:t>icarəsini</a:t>
            </a:r>
            <a:r>
              <a:rPr lang="en-US" sz="1600" dirty="0"/>
              <a:t>, PaaS </a:t>
            </a:r>
            <a:r>
              <a:rPr lang="en-US" sz="1600" dirty="0" err="1"/>
              <a:t>tətbiq</a:t>
            </a:r>
            <a:r>
              <a:rPr lang="en-US" sz="1600" dirty="0"/>
              <a:t> </a:t>
            </a:r>
            <a:r>
              <a:rPr lang="en-US" sz="1600" dirty="0" err="1"/>
              <a:t>yaratmaq</a:t>
            </a:r>
            <a:r>
              <a:rPr lang="en-US" sz="1600" dirty="0"/>
              <a:t> </a:t>
            </a:r>
            <a:r>
              <a:rPr lang="en-US" sz="1600" dirty="0" err="1"/>
              <a:t>üçün</a:t>
            </a:r>
            <a:r>
              <a:rPr lang="en-US" sz="1600" dirty="0"/>
              <a:t> </a:t>
            </a:r>
            <a:r>
              <a:rPr lang="en-US" sz="1600" dirty="0" err="1"/>
              <a:t>platformanı</a:t>
            </a:r>
            <a:r>
              <a:rPr lang="en-US" sz="1600" dirty="0"/>
              <a:t>, SaaS </a:t>
            </a:r>
            <a:r>
              <a:rPr lang="en-US" sz="1600" dirty="0" err="1"/>
              <a:t>isə</a:t>
            </a:r>
            <a:r>
              <a:rPr lang="en-US" sz="1600" dirty="0"/>
              <a:t> </a:t>
            </a:r>
            <a:r>
              <a:rPr lang="en-US" sz="1600" dirty="0" err="1"/>
              <a:t>hazır</a:t>
            </a:r>
            <a:r>
              <a:rPr lang="en-US" sz="1600" dirty="0"/>
              <a:t> </a:t>
            </a:r>
            <a:r>
              <a:rPr lang="en-US" sz="1600" dirty="0" err="1"/>
              <a:t>proqram</a:t>
            </a:r>
            <a:r>
              <a:rPr lang="en-US" sz="1600" dirty="0"/>
              <a:t> </a:t>
            </a:r>
            <a:r>
              <a:rPr lang="en-US" sz="1600" dirty="0" err="1"/>
              <a:t>təminatını</a:t>
            </a:r>
            <a:r>
              <a:rPr lang="en-US" sz="1600" dirty="0"/>
              <a:t> </a:t>
            </a:r>
            <a:r>
              <a:rPr lang="en-US" sz="1600" dirty="0" err="1"/>
              <a:t>təqdim</a:t>
            </a:r>
            <a:r>
              <a:rPr lang="en-US" sz="1600" dirty="0"/>
              <a:t> </a:t>
            </a:r>
            <a:r>
              <a:rPr lang="en-US" sz="1600" dirty="0" err="1"/>
              <a:t>edir</a:t>
            </a:r>
            <a:r>
              <a:rPr lang="en-US" sz="1600" dirty="0"/>
              <a:t>. Bu </a:t>
            </a:r>
            <a:r>
              <a:rPr lang="en-US" sz="1600" dirty="0" err="1"/>
              <a:t>modellər</a:t>
            </a:r>
            <a:r>
              <a:rPr lang="en-US" sz="1600" dirty="0"/>
              <a:t> </a:t>
            </a:r>
            <a:r>
              <a:rPr lang="en-US" sz="1600" dirty="0" err="1"/>
              <a:t>təhsil</a:t>
            </a:r>
            <a:r>
              <a:rPr lang="en-US" sz="1600" dirty="0"/>
              <a:t> </a:t>
            </a:r>
            <a:r>
              <a:rPr lang="en-US" sz="1600" dirty="0" err="1"/>
              <a:t>və</a:t>
            </a:r>
            <a:r>
              <a:rPr lang="en-US" sz="1600" dirty="0"/>
              <a:t> </a:t>
            </a:r>
            <a:r>
              <a:rPr lang="en-US" sz="1600" dirty="0" err="1"/>
              <a:t>tibb</a:t>
            </a:r>
            <a:r>
              <a:rPr lang="en-US" sz="1600" dirty="0"/>
              <a:t> </a:t>
            </a:r>
            <a:r>
              <a:rPr lang="en-US" sz="1600" dirty="0" err="1"/>
              <a:t>müəssisələrinin</a:t>
            </a:r>
            <a:r>
              <a:rPr lang="en-US" sz="1600" dirty="0"/>
              <a:t> </a:t>
            </a:r>
            <a:r>
              <a:rPr lang="en-US" sz="1600" dirty="0" err="1"/>
              <a:t>ehtiyacına</a:t>
            </a:r>
            <a:r>
              <a:rPr lang="en-US" sz="1600" dirty="0"/>
              <a:t> </a:t>
            </a:r>
            <a:r>
              <a:rPr lang="en-US" sz="1600" dirty="0" err="1"/>
              <a:t>uyğun</a:t>
            </a:r>
            <a:r>
              <a:rPr lang="en-US" sz="1600" dirty="0"/>
              <a:t> </a:t>
            </a:r>
            <a:r>
              <a:rPr lang="en-US" sz="1600" dirty="0" err="1"/>
              <a:t>elastik</a:t>
            </a:r>
            <a:r>
              <a:rPr lang="en-US" sz="1600" dirty="0"/>
              <a:t> </a:t>
            </a:r>
            <a:r>
              <a:rPr lang="en-US" sz="1600" dirty="0" err="1"/>
              <a:t>seçim</a:t>
            </a:r>
            <a:r>
              <a:rPr lang="en-US" sz="1600" dirty="0"/>
              <a:t> </a:t>
            </a:r>
            <a:r>
              <a:rPr lang="en-US" sz="1600" dirty="0" err="1"/>
              <a:t>imkanı</a:t>
            </a:r>
            <a:r>
              <a:rPr lang="en-US" sz="1600" dirty="0"/>
              <a:t> </a:t>
            </a:r>
            <a:r>
              <a:rPr lang="en-US" sz="1600" dirty="0" err="1"/>
              <a:t>yaradır</a:t>
            </a:r>
            <a:r>
              <a:rPr lang="en-US" sz="1600" dirty="0"/>
              <a:t>. </a:t>
            </a:r>
            <a:r>
              <a:rPr lang="en-US" sz="1600" dirty="0" err="1"/>
              <a:t>Hər</a:t>
            </a:r>
            <a:r>
              <a:rPr lang="en-US" sz="1600" dirty="0"/>
              <a:t> model </a:t>
            </a:r>
            <a:r>
              <a:rPr lang="en-US" sz="1600" dirty="0" err="1"/>
              <a:t>fərqli</a:t>
            </a:r>
            <a:r>
              <a:rPr lang="en-US" sz="1600" dirty="0"/>
              <a:t> </a:t>
            </a:r>
            <a:r>
              <a:rPr lang="en-US" sz="1600" dirty="0" err="1"/>
              <a:t>səviyyədə</a:t>
            </a:r>
            <a:r>
              <a:rPr lang="en-US" sz="1600" dirty="0"/>
              <a:t> </a:t>
            </a:r>
            <a:r>
              <a:rPr lang="en-US" sz="1600" dirty="0" err="1"/>
              <a:t>idarəetmə</a:t>
            </a:r>
            <a:r>
              <a:rPr lang="en-US" sz="1600" dirty="0"/>
              <a:t> </a:t>
            </a:r>
            <a:r>
              <a:rPr lang="en-US" sz="1600" dirty="0" err="1"/>
              <a:t>və</a:t>
            </a:r>
            <a:r>
              <a:rPr lang="en-US" sz="1600" dirty="0"/>
              <a:t> </a:t>
            </a:r>
            <a:r>
              <a:rPr lang="en-US" sz="1600" dirty="0" err="1"/>
              <a:t>rahatlıq</a:t>
            </a:r>
            <a:r>
              <a:rPr lang="en-US" sz="1600" dirty="0"/>
              <a:t> </a:t>
            </a:r>
            <a:r>
              <a:rPr lang="en-US" sz="1600" dirty="0" err="1"/>
              <a:t>təmin</a:t>
            </a:r>
            <a:r>
              <a:rPr lang="en-US" sz="1600" dirty="0"/>
              <a:t> </a:t>
            </a:r>
            <a:r>
              <a:rPr lang="en-US" sz="1600" dirty="0" err="1"/>
              <a:t>edir</a:t>
            </a:r>
            <a:r>
              <a:rPr lang="en-US" sz="1600" dirty="0"/>
              <a:t>.</a:t>
            </a:r>
          </a:p>
        </p:txBody>
      </p:sp>
      <p:pic>
        <p:nvPicPr>
          <p:cNvPr id="15" name="Picture 14" descr="A cloud computing diagram of devices&#10;&#10;AI-generated content may be incorrect.">
            <a:extLst>
              <a:ext uri="{FF2B5EF4-FFF2-40B4-BE49-F238E27FC236}">
                <a16:creationId xmlns:a16="http://schemas.microsoft.com/office/drawing/2014/main" id="{AD522DC1-07C3-DB19-EC3A-256DFD644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152" y="1515237"/>
            <a:ext cx="50482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21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D137E1-8F9D-8611-ED17-4B4795F9D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7C48608-5686-FAA9-003A-BB8304429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3470F-6770-214C-5868-091998178E62}"/>
              </a:ext>
            </a:extLst>
          </p:cNvPr>
          <p:cNvSpPr txBox="1"/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2A3C67-5CFF-5A3A-0577-3384115DA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917705-A2F8-1C2F-A669-DC1DC5C82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C9734E-5ADA-C4E6-C2AC-CFAC71B30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2A6034-ED08-7CF6-5FB5-D71B3B95A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A1BDCD-875A-D22A-2035-88C99FB520EA}"/>
              </a:ext>
            </a:extLst>
          </p:cNvPr>
          <p:cNvSpPr txBox="1"/>
          <p:nvPr/>
        </p:nvSpPr>
        <p:spPr>
          <a:xfrm>
            <a:off x="543418" y="2111008"/>
            <a:ext cx="5147988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DB947-8A17-FD66-F2E4-4C0981B957B5}"/>
              </a:ext>
            </a:extLst>
          </p:cNvPr>
          <p:cNvSpPr txBox="1"/>
          <p:nvPr/>
        </p:nvSpPr>
        <p:spPr>
          <a:xfrm>
            <a:off x="509430" y="1018238"/>
            <a:ext cx="43846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/>
              <a:t>Təhsildə</a:t>
            </a:r>
            <a:r>
              <a:rPr lang="en-US" sz="2800" b="1" dirty="0"/>
              <a:t> </a:t>
            </a:r>
            <a:r>
              <a:rPr lang="en-US" sz="2800" b="1" dirty="0" err="1"/>
              <a:t>bulud</a:t>
            </a:r>
            <a:r>
              <a:rPr lang="en-US" sz="2800" b="1" dirty="0"/>
              <a:t> </a:t>
            </a:r>
            <a:r>
              <a:rPr lang="en-US" sz="2800" b="1" dirty="0" err="1"/>
              <a:t>texnologiyasının</a:t>
            </a:r>
            <a:r>
              <a:rPr lang="en-US" sz="2800" b="1" dirty="0"/>
              <a:t> </a:t>
            </a:r>
            <a:r>
              <a:rPr lang="en-US" sz="2800" b="1" dirty="0" err="1"/>
              <a:t>rolu</a:t>
            </a:r>
            <a:endParaRPr lang="en-US" sz="2800" b="1" dirty="0">
              <a:latin typeface="Palatino Linotype" panose="02040502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46AC9D-5C22-83A3-9853-1333DACD10CA}"/>
              </a:ext>
            </a:extLst>
          </p:cNvPr>
          <p:cNvSpPr txBox="1"/>
          <p:nvPr/>
        </p:nvSpPr>
        <p:spPr>
          <a:xfrm>
            <a:off x="509430" y="2573901"/>
            <a:ext cx="413046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Bulud</a:t>
            </a:r>
            <a:r>
              <a:rPr lang="en-US" dirty="0"/>
              <a:t> </a:t>
            </a:r>
            <a:r>
              <a:rPr lang="en-US" dirty="0" err="1"/>
              <a:t>texnologiyası</a:t>
            </a:r>
            <a:r>
              <a:rPr lang="en-US" dirty="0"/>
              <a:t> </a:t>
            </a:r>
            <a:r>
              <a:rPr lang="en-US" dirty="0" err="1"/>
              <a:t>tədrisdə</a:t>
            </a:r>
            <a:r>
              <a:rPr lang="en-US" dirty="0"/>
              <a:t> </a:t>
            </a:r>
            <a:r>
              <a:rPr lang="en-US" dirty="0" err="1"/>
              <a:t>çevik</a:t>
            </a:r>
            <a:r>
              <a:rPr lang="en-US" dirty="0"/>
              <a:t>, </a:t>
            </a:r>
            <a:r>
              <a:rPr lang="en-US" dirty="0" err="1"/>
              <a:t>əlçatan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interaktiv</a:t>
            </a:r>
            <a:r>
              <a:rPr lang="en-US" dirty="0"/>
              <a:t> </a:t>
            </a:r>
            <a:r>
              <a:rPr lang="en-US" dirty="0" err="1"/>
              <a:t>təhsil</a:t>
            </a:r>
            <a:r>
              <a:rPr lang="en-US" dirty="0"/>
              <a:t> </a:t>
            </a:r>
            <a:r>
              <a:rPr lang="en-US" dirty="0" err="1"/>
              <a:t>mühiti</a:t>
            </a:r>
            <a:r>
              <a:rPr lang="en-US" dirty="0"/>
              <a:t> </a:t>
            </a:r>
            <a:r>
              <a:rPr lang="en-US" dirty="0" err="1"/>
              <a:t>yaradır</a:t>
            </a:r>
            <a:r>
              <a:rPr lang="en-US" dirty="0"/>
              <a:t>. Şagird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müəllimlər</a:t>
            </a:r>
            <a:r>
              <a:rPr lang="en-US" dirty="0"/>
              <a:t> </a:t>
            </a:r>
            <a:r>
              <a:rPr lang="en-US" dirty="0" err="1"/>
              <a:t>materiallara</a:t>
            </a:r>
            <a:r>
              <a:rPr lang="en-US" dirty="0"/>
              <a:t> </a:t>
            </a:r>
            <a:r>
              <a:rPr lang="en-US" dirty="0" err="1"/>
              <a:t>istənilən</a:t>
            </a:r>
            <a:r>
              <a:rPr lang="en-US" dirty="0"/>
              <a:t> </a:t>
            </a:r>
            <a:r>
              <a:rPr lang="en-US" dirty="0" err="1"/>
              <a:t>cihazdan</a:t>
            </a:r>
            <a:r>
              <a:rPr lang="en-US" dirty="0"/>
              <a:t> </a:t>
            </a:r>
            <a:r>
              <a:rPr lang="en-US" dirty="0" err="1"/>
              <a:t>daxil</a:t>
            </a:r>
            <a:r>
              <a:rPr lang="en-US" dirty="0"/>
              <a:t> ola </a:t>
            </a:r>
            <a:r>
              <a:rPr lang="en-US" dirty="0" err="1"/>
              <a:t>bilirlər</a:t>
            </a:r>
            <a:r>
              <a:rPr lang="en-US" dirty="0"/>
              <a:t>. Virtual </a:t>
            </a:r>
            <a:r>
              <a:rPr lang="en-US" dirty="0" err="1"/>
              <a:t>dərsliklər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onlayn</a:t>
            </a:r>
            <a:r>
              <a:rPr lang="en-US" dirty="0"/>
              <a:t> </a:t>
            </a:r>
            <a:r>
              <a:rPr lang="en-US" dirty="0" err="1"/>
              <a:t>platformalar</a:t>
            </a:r>
            <a:r>
              <a:rPr lang="en-US" dirty="0"/>
              <a:t> </a:t>
            </a:r>
            <a:r>
              <a:rPr lang="en-US" dirty="0" err="1"/>
              <a:t>tədris</a:t>
            </a:r>
            <a:r>
              <a:rPr lang="en-US" dirty="0"/>
              <a:t> </a:t>
            </a:r>
            <a:r>
              <a:rPr lang="en-US" dirty="0" err="1"/>
              <a:t>prosesini</a:t>
            </a:r>
            <a:r>
              <a:rPr lang="en-US" dirty="0"/>
              <a:t> </a:t>
            </a:r>
            <a:r>
              <a:rPr lang="en-US" dirty="0" err="1"/>
              <a:t>sadələşdirir</a:t>
            </a:r>
            <a:r>
              <a:rPr lang="en-US" dirty="0"/>
              <a:t>. Bu </a:t>
            </a:r>
            <a:r>
              <a:rPr lang="en-US" dirty="0" err="1"/>
              <a:t>yanaşma</a:t>
            </a:r>
            <a:r>
              <a:rPr lang="en-US" dirty="0"/>
              <a:t> </a:t>
            </a:r>
            <a:r>
              <a:rPr lang="en-US" dirty="0" err="1"/>
              <a:t>təhsilin</a:t>
            </a:r>
            <a:r>
              <a:rPr lang="en-US" dirty="0"/>
              <a:t> </a:t>
            </a:r>
            <a:r>
              <a:rPr lang="en-US" dirty="0" err="1"/>
              <a:t>keyfiyyətini</a:t>
            </a:r>
            <a:r>
              <a:rPr lang="en-US" dirty="0"/>
              <a:t> </a:t>
            </a:r>
            <a:r>
              <a:rPr lang="en-US" dirty="0" err="1"/>
              <a:t>artırır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rəqəmsal</a:t>
            </a:r>
            <a:r>
              <a:rPr lang="en-US" dirty="0"/>
              <a:t> </a:t>
            </a:r>
            <a:r>
              <a:rPr lang="en-US" dirty="0" err="1"/>
              <a:t>resurslara</a:t>
            </a:r>
            <a:r>
              <a:rPr lang="en-US" dirty="0"/>
              <a:t> </a:t>
            </a:r>
            <a:r>
              <a:rPr lang="en-US" dirty="0" err="1"/>
              <a:t>çıxışı</a:t>
            </a:r>
            <a:r>
              <a:rPr lang="en-US" dirty="0"/>
              <a:t> </a:t>
            </a:r>
            <a:r>
              <a:rPr lang="en-US" dirty="0" err="1"/>
              <a:t>genişləndirir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5B4F5-1505-EA9D-622A-800593F8A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019" y="721765"/>
            <a:ext cx="559052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48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4128E7-09AE-A317-C6DF-9052F2ADB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15D85CB-73C6-5AF1-4B5E-36B6773E3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D4B7C-9A75-52C9-E978-BE9E653D4DC3}"/>
              </a:ext>
            </a:extLst>
          </p:cNvPr>
          <p:cNvSpPr txBox="1"/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A04B06-7BCB-8B70-CD47-AA22A6B9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4E30ED-2BD2-FB78-277A-A4C7AD22A538}"/>
              </a:ext>
            </a:extLst>
          </p:cNvPr>
          <p:cNvSpPr txBox="1"/>
          <p:nvPr/>
        </p:nvSpPr>
        <p:spPr>
          <a:xfrm>
            <a:off x="483238" y="2190915"/>
            <a:ext cx="4951867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FC6194-417E-7E7D-FEB1-EC970437B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076A9C-F0C0-C6B2-AA9C-24EB45D37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29F13C-CE01-697C-6E0F-2F2391753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5B6C6-3DAB-2964-0077-87141A9DE475}"/>
              </a:ext>
            </a:extLst>
          </p:cNvPr>
          <p:cNvSpPr txBox="1"/>
          <p:nvPr/>
        </p:nvSpPr>
        <p:spPr>
          <a:xfrm>
            <a:off x="543418" y="2111008"/>
            <a:ext cx="5147988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3D17B-3130-AFF3-814B-E0244DF55254}"/>
              </a:ext>
            </a:extLst>
          </p:cNvPr>
          <p:cNvSpPr txBox="1"/>
          <p:nvPr/>
        </p:nvSpPr>
        <p:spPr>
          <a:xfrm>
            <a:off x="616533" y="989409"/>
            <a:ext cx="40233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/>
              <a:t>Təhsil</a:t>
            </a:r>
            <a:r>
              <a:rPr lang="en-US" sz="2800" b="1" dirty="0"/>
              <a:t> </a:t>
            </a:r>
            <a:r>
              <a:rPr lang="en-US" sz="2800" b="1" dirty="0" err="1"/>
              <a:t>resurslarına</a:t>
            </a:r>
            <a:r>
              <a:rPr lang="en-US" sz="2800" b="1" dirty="0"/>
              <a:t> </a:t>
            </a:r>
            <a:r>
              <a:rPr lang="en-US" sz="2800" b="1" dirty="0" err="1"/>
              <a:t>çıxışın</a:t>
            </a:r>
            <a:r>
              <a:rPr lang="en-US" sz="2800" b="1" dirty="0"/>
              <a:t> </a:t>
            </a:r>
            <a:r>
              <a:rPr lang="en-US" sz="2800" b="1" dirty="0" err="1"/>
              <a:t>asanlaşması</a:t>
            </a:r>
            <a:endParaRPr lang="en-US" sz="2800" b="1" dirty="0">
              <a:latin typeface="Palatino Linotype" panose="02040502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3E5B6-0D7B-8762-33BD-35725FEEDE21}"/>
              </a:ext>
            </a:extLst>
          </p:cNvPr>
          <p:cNvSpPr txBox="1"/>
          <p:nvPr/>
        </p:nvSpPr>
        <p:spPr>
          <a:xfrm>
            <a:off x="407351" y="2406190"/>
            <a:ext cx="44417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Bulud</a:t>
            </a:r>
            <a:r>
              <a:rPr lang="en-US" dirty="0"/>
              <a:t> </a:t>
            </a:r>
            <a:r>
              <a:rPr lang="en-US" dirty="0" err="1"/>
              <a:t>mühiti</a:t>
            </a:r>
            <a:r>
              <a:rPr lang="en-US" dirty="0"/>
              <a:t> </a:t>
            </a:r>
            <a:r>
              <a:rPr lang="en-US" dirty="0" err="1"/>
              <a:t>elektron</a:t>
            </a:r>
            <a:r>
              <a:rPr lang="en-US" dirty="0"/>
              <a:t> </a:t>
            </a:r>
            <a:r>
              <a:rPr lang="en-US" dirty="0" err="1"/>
              <a:t>kitabların</a:t>
            </a:r>
            <a:r>
              <a:rPr lang="en-US" dirty="0"/>
              <a:t>, </a:t>
            </a:r>
            <a:r>
              <a:rPr lang="en-US" dirty="0" err="1"/>
              <a:t>videodərslərin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tapşırıqların</a:t>
            </a:r>
            <a:r>
              <a:rPr lang="en-US" dirty="0"/>
              <a:t> </a:t>
            </a:r>
            <a:r>
              <a:rPr lang="en-US" dirty="0" err="1"/>
              <a:t>saxlanmasını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paylaşılmasını</a:t>
            </a:r>
            <a:r>
              <a:rPr lang="en-US" dirty="0"/>
              <a:t> </a:t>
            </a:r>
            <a:r>
              <a:rPr lang="en-US" dirty="0" err="1"/>
              <a:t>asanlaşdırır</a:t>
            </a:r>
            <a:r>
              <a:rPr lang="en-US" dirty="0"/>
              <a:t>. </a:t>
            </a:r>
            <a:r>
              <a:rPr lang="en-US" dirty="0" err="1"/>
              <a:t>Müəllimlər</a:t>
            </a:r>
            <a:r>
              <a:rPr lang="en-US" dirty="0"/>
              <a:t> </a:t>
            </a:r>
            <a:r>
              <a:rPr lang="en-US" dirty="0" err="1"/>
              <a:t>dərs</a:t>
            </a:r>
            <a:r>
              <a:rPr lang="en-US" dirty="0"/>
              <a:t> </a:t>
            </a:r>
            <a:r>
              <a:rPr lang="en-US" dirty="0" err="1"/>
              <a:t>materiallarını</a:t>
            </a:r>
            <a:r>
              <a:rPr lang="en-US" dirty="0"/>
              <a:t> </a:t>
            </a:r>
            <a:r>
              <a:rPr lang="en-US" dirty="0" err="1"/>
              <a:t>geniş</a:t>
            </a:r>
            <a:r>
              <a:rPr lang="en-US" dirty="0"/>
              <a:t> </a:t>
            </a:r>
            <a:r>
              <a:rPr lang="en-US" dirty="0" err="1"/>
              <a:t>auditoriya</a:t>
            </a:r>
            <a:r>
              <a:rPr lang="en-US" dirty="0"/>
              <a:t> </a:t>
            </a:r>
            <a:r>
              <a:rPr lang="en-US" dirty="0" err="1"/>
              <a:t>ilə</a:t>
            </a:r>
            <a:r>
              <a:rPr lang="en-US" dirty="0"/>
              <a:t> </a:t>
            </a:r>
            <a:r>
              <a:rPr lang="en-US" dirty="0" err="1"/>
              <a:t>rahat</a:t>
            </a:r>
            <a:r>
              <a:rPr lang="en-US" dirty="0"/>
              <a:t> </a:t>
            </a:r>
            <a:r>
              <a:rPr lang="en-US" dirty="0" err="1"/>
              <a:t>şəkildə</a:t>
            </a:r>
            <a:r>
              <a:rPr lang="en-US" dirty="0"/>
              <a:t> </a:t>
            </a:r>
            <a:r>
              <a:rPr lang="en-US" dirty="0" err="1"/>
              <a:t>bölüşə</a:t>
            </a:r>
            <a:r>
              <a:rPr lang="en-US" dirty="0"/>
              <a:t> </a:t>
            </a:r>
            <a:r>
              <a:rPr lang="en-US" dirty="0" err="1"/>
              <a:t>bilirlər</a:t>
            </a:r>
            <a:r>
              <a:rPr lang="en-US" dirty="0"/>
              <a:t>. </a:t>
            </a:r>
            <a:r>
              <a:rPr lang="en-US" dirty="0" err="1"/>
              <a:t>Tələbələr</a:t>
            </a:r>
            <a:r>
              <a:rPr lang="en-US" dirty="0"/>
              <a:t> </a:t>
            </a:r>
            <a:r>
              <a:rPr lang="en-US" dirty="0" err="1"/>
              <a:t>də</a:t>
            </a:r>
            <a:r>
              <a:rPr lang="en-US" dirty="0"/>
              <a:t> </a:t>
            </a:r>
            <a:r>
              <a:rPr lang="en-US" dirty="0" err="1"/>
              <a:t>məlumatlara</a:t>
            </a:r>
            <a:r>
              <a:rPr lang="en-US" dirty="0"/>
              <a:t> zaman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məkan</a:t>
            </a:r>
            <a:r>
              <a:rPr lang="en-US" dirty="0"/>
              <a:t> </a:t>
            </a:r>
            <a:r>
              <a:rPr lang="en-US" dirty="0" err="1"/>
              <a:t>məhdudiyyəti</a:t>
            </a:r>
            <a:r>
              <a:rPr lang="en-US" dirty="0"/>
              <a:t> </a:t>
            </a:r>
            <a:r>
              <a:rPr lang="en-US" dirty="0" err="1"/>
              <a:t>olmadan</a:t>
            </a:r>
            <a:r>
              <a:rPr lang="en-US" dirty="0"/>
              <a:t> </a:t>
            </a:r>
            <a:r>
              <a:rPr lang="en-US" dirty="0" err="1"/>
              <a:t>daxil</a:t>
            </a:r>
            <a:r>
              <a:rPr lang="en-US" dirty="0"/>
              <a:t> </a:t>
            </a:r>
            <a:r>
              <a:rPr lang="en-US" dirty="0" err="1"/>
              <a:t>olurlar</a:t>
            </a:r>
            <a:r>
              <a:rPr lang="en-US" dirty="0"/>
              <a:t>. Bu, </a:t>
            </a:r>
            <a:r>
              <a:rPr lang="en-US" dirty="0" err="1"/>
              <a:t>təhsil</a:t>
            </a:r>
            <a:r>
              <a:rPr lang="en-US" dirty="0"/>
              <a:t> </a:t>
            </a:r>
            <a:r>
              <a:rPr lang="en-US" dirty="0" err="1"/>
              <a:t>prosesini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dinamik</a:t>
            </a:r>
            <a:r>
              <a:rPr lang="en-US" dirty="0"/>
              <a:t> </a:t>
            </a:r>
            <a:r>
              <a:rPr lang="en-US" dirty="0" err="1"/>
              <a:t>edir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177F79-4056-86E6-B1E4-4C0235FE7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871" y="778915"/>
            <a:ext cx="487806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3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EC42FA-4B06-643C-E4B0-D313675D8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982E426-0FFB-49FC-FEEB-6E482AF45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B0671-3873-C66D-2FA0-CAA059D62186}"/>
              </a:ext>
            </a:extLst>
          </p:cNvPr>
          <p:cNvSpPr txBox="1"/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D2E157-2791-2C34-5E28-7689375B4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6FD9B-5C06-6DA5-65ED-3BD0DA256A92}"/>
              </a:ext>
            </a:extLst>
          </p:cNvPr>
          <p:cNvSpPr txBox="1"/>
          <p:nvPr/>
        </p:nvSpPr>
        <p:spPr>
          <a:xfrm>
            <a:off x="477210" y="2288551"/>
            <a:ext cx="4835210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9C45DD-B19C-5D61-585C-01C3345ED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90A19B-0D71-72D8-82A4-73D0B10F0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59AA90-B220-2E59-A209-A03D7562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11A295-7DE4-ACAD-91AB-B60A3653D5C2}"/>
              </a:ext>
            </a:extLst>
          </p:cNvPr>
          <p:cNvSpPr txBox="1"/>
          <p:nvPr/>
        </p:nvSpPr>
        <p:spPr>
          <a:xfrm>
            <a:off x="543418" y="2111008"/>
            <a:ext cx="5147988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1D58A-F88A-BD50-7E82-E69513AE074A}"/>
              </a:ext>
            </a:extLst>
          </p:cNvPr>
          <p:cNvSpPr txBox="1"/>
          <p:nvPr/>
        </p:nvSpPr>
        <p:spPr>
          <a:xfrm>
            <a:off x="554000" y="949779"/>
            <a:ext cx="48431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/>
              <a:t>Bulud</a:t>
            </a:r>
            <a:r>
              <a:rPr lang="en-US" sz="2800" b="1" dirty="0"/>
              <a:t> </a:t>
            </a:r>
            <a:r>
              <a:rPr lang="en-US" sz="2800" b="1" dirty="0" err="1"/>
              <a:t>əsaslı</a:t>
            </a:r>
            <a:r>
              <a:rPr lang="en-US" sz="2800" b="1" dirty="0"/>
              <a:t> </a:t>
            </a:r>
            <a:r>
              <a:rPr lang="en-US" sz="2800" b="1" dirty="0" err="1"/>
              <a:t>tədris</a:t>
            </a:r>
            <a:r>
              <a:rPr lang="en-US" sz="2800" b="1" dirty="0"/>
              <a:t> </a:t>
            </a:r>
            <a:r>
              <a:rPr lang="en-US" sz="2800" b="1" dirty="0" err="1"/>
              <a:t>platformaları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5BD3E-B9AC-2259-FC5C-23A51BE72E8E}"/>
              </a:ext>
            </a:extLst>
          </p:cNvPr>
          <p:cNvSpPr txBox="1"/>
          <p:nvPr/>
        </p:nvSpPr>
        <p:spPr>
          <a:xfrm>
            <a:off x="538031" y="2274520"/>
            <a:ext cx="448578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Google Classroom, Microsoft Teams </a:t>
            </a:r>
            <a:r>
              <a:rPr lang="en-US" dirty="0" err="1"/>
              <a:t>və</a:t>
            </a:r>
            <a:r>
              <a:rPr lang="en-US" dirty="0"/>
              <a:t> Moodle </a:t>
            </a:r>
            <a:r>
              <a:rPr lang="en-US" dirty="0" err="1"/>
              <a:t>kimi</a:t>
            </a:r>
            <a:r>
              <a:rPr lang="en-US" dirty="0"/>
              <a:t> </a:t>
            </a:r>
            <a:r>
              <a:rPr lang="en-US" dirty="0" err="1"/>
              <a:t>platformalar</a:t>
            </a:r>
            <a:r>
              <a:rPr lang="en-US" dirty="0"/>
              <a:t> </a:t>
            </a:r>
            <a:r>
              <a:rPr lang="en-US" dirty="0" err="1"/>
              <a:t>bulud</a:t>
            </a:r>
            <a:r>
              <a:rPr lang="en-US" dirty="0"/>
              <a:t> </a:t>
            </a:r>
            <a:r>
              <a:rPr lang="en-US" dirty="0" err="1"/>
              <a:t>əsaslı</a:t>
            </a:r>
            <a:r>
              <a:rPr lang="en-US" dirty="0"/>
              <a:t> </a:t>
            </a:r>
            <a:r>
              <a:rPr lang="en-US" dirty="0" err="1"/>
              <a:t>sistemlərin</a:t>
            </a:r>
            <a:r>
              <a:rPr lang="en-US" dirty="0"/>
              <a:t> </a:t>
            </a:r>
            <a:r>
              <a:rPr lang="en-US" dirty="0" err="1"/>
              <a:t>nümunələridir</a:t>
            </a:r>
            <a:r>
              <a:rPr lang="en-US" dirty="0"/>
              <a:t>. Bu </a:t>
            </a:r>
            <a:r>
              <a:rPr lang="en-US" dirty="0" err="1"/>
              <a:t>platformalar</a:t>
            </a:r>
            <a:r>
              <a:rPr lang="en-US" dirty="0"/>
              <a:t> </a:t>
            </a:r>
            <a:r>
              <a:rPr lang="en-US" dirty="0" err="1"/>
              <a:t>dərslərin</a:t>
            </a:r>
            <a:r>
              <a:rPr lang="en-US" dirty="0"/>
              <a:t> </a:t>
            </a:r>
            <a:r>
              <a:rPr lang="en-US" dirty="0" err="1"/>
              <a:t>təşkili</a:t>
            </a:r>
            <a:r>
              <a:rPr lang="en-US" dirty="0"/>
              <a:t>, </a:t>
            </a:r>
            <a:r>
              <a:rPr lang="en-US" dirty="0" err="1"/>
              <a:t>qiymətləndirilməsi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kommunikasiya</a:t>
            </a:r>
            <a:r>
              <a:rPr lang="en-US" dirty="0"/>
              <a:t> </a:t>
            </a:r>
            <a:r>
              <a:rPr lang="en-US" dirty="0" err="1"/>
              <a:t>üçün</a:t>
            </a:r>
            <a:r>
              <a:rPr lang="en-US" dirty="0"/>
              <a:t> </a:t>
            </a:r>
            <a:r>
              <a:rPr lang="en-US" dirty="0" err="1"/>
              <a:t>güclü</a:t>
            </a:r>
            <a:r>
              <a:rPr lang="en-US" dirty="0"/>
              <a:t> </a:t>
            </a:r>
            <a:r>
              <a:rPr lang="en-US" dirty="0" err="1"/>
              <a:t>imkanlar</a:t>
            </a:r>
            <a:r>
              <a:rPr lang="en-US" dirty="0"/>
              <a:t> </a:t>
            </a:r>
            <a:r>
              <a:rPr lang="en-US" dirty="0" err="1"/>
              <a:t>yaradır</a:t>
            </a:r>
            <a:r>
              <a:rPr lang="en-US" dirty="0"/>
              <a:t>. </a:t>
            </a:r>
            <a:r>
              <a:rPr lang="en-US" dirty="0" err="1"/>
              <a:t>Həm</a:t>
            </a:r>
            <a:r>
              <a:rPr lang="en-US" dirty="0"/>
              <a:t> </a:t>
            </a:r>
            <a:r>
              <a:rPr lang="en-US" dirty="0" err="1"/>
              <a:t>sinifdaxili</a:t>
            </a:r>
            <a:r>
              <a:rPr lang="en-US" dirty="0"/>
              <a:t>, </a:t>
            </a:r>
            <a:r>
              <a:rPr lang="en-US" dirty="0" err="1"/>
              <a:t>həm</a:t>
            </a:r>
            <a:r>
              <a:rPr lang="en-US" dirty="0"/>
              <a:t> </a:t>
            </a:r>
            <a:r>
              <a:rPr lang="en-US" dirty="0" err="1"/>
              <a:t>də</a:t>
            </a:r>
            <a:r>
              <a:rPr lang="en-US" dirty="0"/>
              <a:t> distant </a:t>
            </a:r>
            <a:r>
              <a:rPr lang="en-US" dirty="0" err="1"/>
              <a:t>tədrisi</a:t>
            </a:r>
            <a:r>
              <a:rPr lang="en-US" dirty="0"/>
              <a:t> </a:t>
            </a:r>
            <a:r>
              <a:rPr lang="en-US" dirty="0" err="1"/>
              <a:t>effektiv</a:t>
            </a:r>
            <a:r>
              <a:rPr lang="en-US" dirty="0"/>
              <a:t> </a:t>
            </a:r>
            <a:r>
              <a:rPr lang="en-US" dirty="0" err="1"/>
              <a:t>şəkildə</a:t>
            </a:r>
            <a:r>
              <a:rPr lang="en-US" dirty="0"/>
              <a:t> </a:t>
            </a:r>
            <a:r>
              <a:rPr lang="en-US" dirty="0" err="1"/>
              <a:t>dəstəkləyir</a:t>
            </a:r>
            <a:r>
              <a:rPr lang="en-US" dirty="0"/>
              <a:t>. </a:t>
            </a:r>
            <a:r>
              <a:rPr lang="en-US" dirty="0" err="1"/>
              <a:t>Platformaların</a:t>
            </a:r>
            <a:r>
              <a:rPr lang="en-US" dirty="0"/>
              <a:t> </a:t>
            </a:r>
            <a:r>
              <a:rPr lang="en-US" dirty="0" err="1"/>
              <a:t>inteqrasiyası</a:t>
            </a:r>
            <a:r>
              <a:rPr lang="en-US" dirty="0"/>
              <a:t> </a:t>
            </a:r>
            <a:r>
              <a:rPr lang="en-US" dirty="0" err="1"/>
              <a:t>tədris</a:t>
            </a:r>
            <a:r>
              <a:rPr lang="en-US" dirty="0"/>
              <a:t> </a:t>
            </a:r>
            <a:r>
              <a:rPr lang="en-US" dirty="0" err="1"/>
              <a:t>prosesini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sistemli</a:t>
            </a:r>
            <a:r>
              <a:rPr lang="en-US" dirty="0"/>
              <a:t> </a:t>
            </a:r>
            <a:r>
              <a:rPr lang="en-US" dirty="0" err="1"/>
              <a:t>edir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A7B091-4189-1FC2-E7F5-C21E0EBF0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152" y="723597"/>
            <a:ext cx="5864339" cy="517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07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C2281D-DE22-174D-F73B-9A875FA9E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19BEB27-A83D-AC64-9815-9D406AFEA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97C9F-B13E-7209-E627-7CA4F5E657FF}"/>
              </a:ext>
            </a:extLst>
          </p:cNvPr>
          <p:cNvSpPr txBox="1"/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D76105-6234-B28D-AB48-E0745245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A8497-F80F-0A15-A628-9F89AB113526}"/>
              </a:ext>
            </a:extLst>
          </p:cNvPr>
          <p:cNvSpPr txBox="1"/>
          <p:nvPr/>
        </p:nvSpPr>
        <p:spPr>
          <a:xfrm>
            <a:off x="434266" y="2107617"/>
            <a:ext cx="5049813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99511A-8034-543D-0903-263519D98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8E393F-DFAC-E7A0-0995-52445BB41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C08E73-6864-A9C8-3D15-25E33BBD9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418BC-8A42-B725-221E-2A4A66E3BE8C}"/>
              </a:ext>
            </a:extLst>
          </p:cNvPr>
          <p:cNvSpPr txBox="1"/>
          <p:nvPr/>
        </p:nvSpPr>
        <p:spPr>
          <a:xfrm>
            <a:off x="543418" y="2111008"/>
            <a:ext cx="5147988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58914-5041-44BA-548D-3B6C2CEFA8E1}"/>
              </a:ext>
            </a:extLst>
          </p:cNvPr>
          <p:cNvSpPr txBox="1"/>
          <p:nvPr/>
        </p:nvSpPr>
        <p:spPr>
          <a:xfrm>
            <a:off x="469278" y="1406732"/>
            <a:ext cx="4843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Təhsil</a:t>
            </a:r>
            <a:r>
              <a:rPr lang="en-US" sz="2400" b="1" dirty="0"/>
              <a:t> </a:t>
            </a:r>
            <a:r>
              <a:rPr lang="en-US" sz="2400" b="1" dirty="0" err="1"/>
              <a:t>müəssisələri</a:t>
            </a:r>
            <a:r>
              <a:rPr lang="en-US" sz="2400" b="1" dirty="0"/>
              <a:t> </a:t>
            </a:r>
            <a:r>
              <a:rPr lang="en-US" sz="2400" b="1" dirty="0" err="1"/>
              <a:t>üçün</a:t>
            </a:r>
            <a:r>
              <a:rPr lang="en-US" sz="2400" b="1" dirty="0"/>
              <a:t> </a:t>
            </a:r>
            <a:r>
              <a:rPr lang="en-US" sz="2400" b="1" dirty="0" err="1"/>
              <a:t>üstünlüklər</a:t>
            </a:r>
            <a:endParaRPr lang="en-US" sz="2400" b="1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D3A1C6-833A-D586-621B-11C04A86C60A}"/>
              </a:ext>
            </a:extLst>
          </p:cNvPr>
          <p:cNvSpPr txBox="1"/>
          <p:nvPr/>
        </p:nvSpPr>
        <p:spPr>
          <a:xfrm>
            <a:off x="358509" y="2775910"/>
            <a:ext cx="45695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Bulud</a:t>
            </a:r>
            <a:r>
              <a:rPr lang="en-US" dirty="0"/>
              <a:t> </a:t>
            </a:r>
            <a:r>
              <a:rPr lang="en-US" dirty="0" err="1"/>
              <a:t>texnologiyası</a:t>
            </a:r>
            <a:r>
              <a:rPr lang="en-US" dirty="0"/>
              <a:t> </a:t>
            </a:r>
            <a:r>
              <a:rPr lang="en-US" dirty="0" err="1"/>
              <a:t>təhsil</a:t>
            </a:r>
            <a:r>
              <a:rPr lang="en-US" dirty="0"/>
              <a:t> </a:t>
            </a:r>
            <a:r>
              <a:rPr lang="en-US" dirty="0" err="1"/>
              <a:t>müəssisələrinin</a:t>
            </a:r>
            <a:r>
              <a:rPr lang="en-US" dirty="0"/>
              <a:t> IT </a:t>
            </a:r>
            <a:r>
              <a:rPr lang="en-US" dirty="0" err="1"/>
              <a:t>xərclərini</a:t>
            </a:r>
            <a:r>
              <a:rPr lang="en-US" dirty="0"/>
              <a:t> </a:t>
            </a:r>
            <a:r>
              <a:rPr lang="en-US" dirty="0" err="1"/>
              <a:t>azaldır</a:t>
            </a:r>
            <a:r>
              <a:rPr lang="en-US" dirty="0"/>
              <a:t>. </a:t>
            </a:r>
            <a:r>
              <a:rPr lang="en-US" dirty="0" err="1"/>
              <a:t>İnfrastrukturun</a:t>
            </a:r>
            <a:r>
              <a:rPr lang="en-US" dirty="0"/>
              <a:t> </a:t>
            </a:r>
            <a:r>
              <a:rPr lang="en-US" dirty="0" err="1"/>
              <a:t>saxlanması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yenilənməsi</a:t>
            </a:r>
            <a:r>
              <a:rPr lang="en-US" dirty="0"/>
              <a:t> </a:t>
            </a:r>
            <a:r>
              <a:rPr lang="en-US" dirty="0" err="1"/>
              <a:t>bulud</a:t>
            </a:r>
            <a:r>
              <a:rPr lang="en-US" dirty="0"/>
              <a:t> </a:t>
            </a:r>
            <a:r>
              <a:rPr lang="en-US" dirty="0" err="1"/>
              <a:t>xidmət</a:t>
            </a:r>
            <a:r>
              <a:rPr lang="en-US" dirty="0"/>
              <a:t> </a:t>
            </a:r>
            <a:r>
              <a:rPr lang="en-US" dirty="0" err="1"/>
              <a:t>təminatçıları</a:t>
            </a:r>
            <a:r>
              <a:rPr lang="en-US" dirty="0"/>
              <a:t> </a:t>
            </a:r>
            <a:r>
              <a:rPr lang="en-US" dirty="0" err="1"/>
              <a:t>tərəfindən</a:t>
            </a:r>
            <a:r>
              <a:rPr lang="en-US" dirty="0"/>
              <a:t> </a:t>
            </a:r>
            <a:r>
              <a:rPr lang="en-US" dirty="0" err="1"/>
              <a:t>həyata</a:t>
            </a:r>
            <a:r>
              <a:rPr lang="en-US" dirty="0"/>
              <a:t> </a:t>
            </a:r>
            <a:r>
              <a:rPr lang="en-US" dirty="0" err="1"/>
              <a:t>keçirilir</a:t>
            </a:r>
            <a:r>
              <a:rPr lang="en-US" dirty="0"/>
              <a:t>. Bu </a:t>
            </a:r>
            <a:r>
              <a:rPr lang="en-US" dirty="0" err="1"/>
              <a:t>yanaşma</a:t>
            </a:r>
            <a:r>
              <a:rPr lang="en-US" dirty="0"/>
              <a:t> </a:t>
            </a:r>
            <a:r>
              <a:rPr lang="en-US" dirty="0" err="1"/>
              <a:t>məlumat</a:t>
            </a:r>
            <a:r>
              <a:rPr lang="en-US" dirty="0"/>
              <a:t> </a:t>
            </a:r>
            <a:r>
              <a:rPr lang="en-US" dirty="0" err="1"/>
              <a:t>təhlükəsizliyini</a:t>
            </a:r>
            <a:r>
              <a:rPr lang="en-US" dirty="0"/>
              <a:t> </a:t>
            </a:r>
            <a:r>
              <a:rPr lang="en-US" dirty="0" err="1"/>
              <a:t>də</a:t>
            </a:r>
            <a:r>
              <a:rPr lang="en-US" dirty="0"/>
              <a:t> </a:t>
            </a:r>
            <a:r>
              <a:rPr lang="en-US" dirty="0" err="1"/>
              <a:t>artırır</a:t>
            </a:r>
            <a:r>
              <a:rPr lang="en-US" dirty="0"/>
              <a:t>. </a:t>
            </a:r>
            <a:r>
              <a:rPr lang="en-US" dirty="0" err="1"/>
              <a:t>Üstəlik</a:t>
            </a:r>
            <a:r>
              <a:rPr lang="en-US" dirty="0"/>
              <a:t>, </a:t>
            </a:r>
            <a:r>
              <a:rPr lang="en-US" dirty="0" err="1"/>
              <a:t>genişlənmə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lazımi</a:t>
            </a:r>
            <a:r>
              <a:rPr lang="en-US" dirty="0"/>
              <a:t> </a:t>
            </a:r>
            <a:r>
              <a:rPr lang="en-US" dirty="0" err="1"/>
              <a:t>resurslara</a:t>
            </a:r>
            <a:r>
              <a:rPr lang="en-US" dirty="0"/>
              <a:t> </a:t>
            </a:r>
            <a:r>
              <a:rPr lang="en-US" dirty="0" err="1"/>
              <a:t>uyğunlaşma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asan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0A0C80-B647-FAA8-5CE2-3B794630E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143" y="525982"/>
            <a:ext cx="5625862" cy="52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8241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7b162f-f56f-4422-b39a-036306b8d12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3C4A52DD6B954F8E1D05AA3E5FB621" ma:contentTypeVersion="12" ma:contentTypeDescription="Create a new document." ma:contentTypeScope="" ma:versionID="59079fe2cbb45f9d0e5430899da1039d">
  <xsd:schema xmlns:xsd="http://www.w3.org/2001/XMLSchema" xmlns:xs="http://www.w3.org/2001/XMLSchema" xmlns:p="http://schemas.microsoft.com/office/2006/metadata/properties" xmlns:ns3="3e7b162f-f56f-4422-b39a-036306b8d12b" xmlns:ns4="4ece4d92-8f23-488d-a399-fb45c680ba74" targetNamespace="http://schemas.microsoft.com/office/2006/metadata/properties" ma:root="true" ma:fieldsID="85f4bd5bdf8ffa0c1d0586cc8109a57f" ns3:_="" ns4:_="">
    <xsd:import namespace="3e7b162f-f56f-4422-b39a-036306b8d12b"/>
    <xsd:import namespace="4ece4d92-8f23-488d-a399-fb45c680ba7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7b162f-f56f-4422-b39a-036306b8d1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ce4d92-8f23-488d-a399-fb45c680ba7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E36043B-98DF-4571-81BD-5DBF4313279E}">
  <ds:schemaRefs>
    <ds:schemaRef ds:uri="3e7b162f-f56f-4422-b39a-036306b8d12b"/>
    <ds:schemaRef ds:uri="4ece4d92-8f23-488d-a399-fb45c680ba74"/>
    <ds:schemaRef ds:uri="http://schemas.microsoft.com/office/2006/metadata/properties"/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81B82A5-56EE-4768-B80C-F15D509DE7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D4532D-4EF0-4649-95DE-69CAB24BFE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7b162f-f56f-4422-b39a-036306b8d12b"/>
    <ds:schemaRef ds:uri="4ece4d92-8f23-488d-a399-fb45c680ba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4252</TotalTime>
  <Words>793</Words>
  <Application>Microsoft Office PowerPoint</Application>
  <PresentationFormat>Widescreen</PresentationFormat>
  <Paragraphs>56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Palatino Linotype</vt:lpstr>
      <vt:lpstr>Wingdings</vt:lpstr>
      <vt:lpstr>Gallery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Tebriz Necefov</dc:creator>
  <cp:lastModifiedBy>Ramil Nacafov</cp:lastModifiedBy>
  <cp:revision>18</cp:revision>
  <dcterms:created xsi:type="dcterms:W3CDTF">2023-12-03T19:12:35Z</dcterms:created>
  <dcterms:modified xsi:type="dcterms:W3CDTF">2025-11-27T09:38:25Z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0x0101001F3C4A52DD6B954F8E1D05AA3E5FB621</vt:lpwstr>
  </property>
</Properties>
</file>